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12192000"/>
  <p:notesSz cx="6858000" cy="9144000"/>
  <p:embeddedFontLst>
    <p:embeddedFont>
      <p:font typeface="Nunit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54002E3-559B-4318-BC23-4293A4C1578C}">
  <a:tblStyle styleId="{854002E3-559B-4318-BC23-4293A4C1578C}"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Nunit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Nunito-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Nunito-italic.fntdata"/><Relationship Id="rId14" Type="http://schemas.openxmlformats.org/officeDocument/2006/relationships/slide" Target="slides/slide9.xml"/><Relationship Id="rId58" Type="http://schemas.openxmlformats.org/officeDocument/2006/relationships/font" Target="fonts/Nuni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522e4e0f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7522e4e0f6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522e4e0f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7522e4e0f6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522e4e0f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7522e4e0f6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522e4e0f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7522e4e0f6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522e4e0f6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7522e4e0f6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522e4e0f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7522e4e0f6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522e4e0f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7522e4e0f6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522e4e0f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7522e4e0f6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522e4e0f6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7522e4e0f6_0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522e4e0f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7522e4e0f6_0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522e4e0f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7522e4e0f6_0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522e4e0f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7522e4e0f6_0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7522e4e0f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7522e4e0f6_0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7522e4e0f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7522e4e0f6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522e4e0f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7522e4e0f6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522e4e0f6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7522e4e0f6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7522e4e0f6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7522e4e0f6_0_2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7522e4e0f6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7522e4e0f6_0_2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522e4e0f6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7522e4e0f6_0_2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7522e4e0f6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7522e4e0f6_0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522e4e0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7522e4e0f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7522e4e0f6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7522e4e0f6_0_2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7522e4e0f6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7522e4e0f6_0_2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7522e4e0f6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7522e4e0f6_0_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7522e4e0f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7522e4e0f6_0_2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7522e4e0f6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7522e4e0f6_0_2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7522e4e0f6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7522e4e0f6_0_3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7522e4e0f6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7522e4e0f6_0_2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7522e4e0f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7522e4e0f6_0_3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7522e4e0f6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7522e4e0f6_0_3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205a3d032c76c7d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205a3d032c76c7d3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522e4e0f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7522e4e0f6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522e4e0f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7522e4e0f6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522e4e0f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7522e4e0f6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3" name="Shape 23"/>
        <p:cNvGrpSpPr/>
        <p:nvPr/>
      </p:nvGrpSpPr>
      <p:grpSpPr>
        <a:xfrm>
          <a:off x="0" y="0"/>
          <a:ext cx="0" cy="0"/>
          <a:chOff x="0" y="0"/>
          <a:chExt cx="0" cy="0"/>
        </a:xfrm>
      </p:grpSpPr>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leather-b123b.firebaseapp.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postgresqltutorial.com/" TargetMode="External"/><Relationship Id="rId4" Type="http://schemas.openxmlformats.org/officeDocument/2006/relationships/hyperlink" Target="https://reactjs.org/" TargetMode="External"/><Relationship Id="rId5" Type="http://schemas.openxmlformats.org/officeDocument/2006/relationships/hyperlink" Target="https://material-ui.com/" TargetMode="External"/><Relationship Id="rId6" Type="http://schemas.openxmlformats.org/officeDocument/2006/relationships/hyperlink" Target="https://nodejs.org/en/docs/" TargetMode="External"/><Relationship Id="rId7" Type="http://schemas.openxmlformats.org/officeDocument/2006/relationships/hyperlink" Target="https://stackoverflow.co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3"/>
          <p:cNvSpPr txBox="1"/>
          <p:nvPr>
            <p:ph type="ctrTitle"/>
          </p:nvPr>
        </p:nvSpPr>
        <p:spPr>
          <a:xfrm>
            <a:off x="1524000" y="321175"/>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IN"/>
              <a:t>Just Tanned </a:t>
            </a:r>
            <a:endParaRPr/>
          </a:p>
        </p:txBody>
      </p:sp>
      <p:sp>
        <p:nvSpPr>
          <p:cNvPr id="85" name="Google Shape;85;p13"/>
          <p:cNvSpPr txBox="1"/>
          <p:nvPr/>
        </p:nvSpPr>
        <p:spPr>
          <a:xfrm>
            <a:off x="1059873" y="5229224"/>
            <a:ext cx="10307782" cy="1400175"/>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2060"/>
              </a:buClr>
              <a:buSzPts val="4000"/>
              <a:buFont typeface="Arial"/>
              <a:buNone/>
            </a:pPr>
            <a:r>
              <a:rPr b="0" i="0" lang="en-IN" sz="4000" u="none" cap="none" strike="noStrike">
                <a:solidFill>
                  <a:srgbClr val="002060"/>
                </a:solidFill>
                <a:latin typeface="Calibri"/>
                <a:ea typeface="Calibri"/>
                <a:cs typeface="Calibri"/>
                <a:sym typeface="Calibri"/>
              </a:rPr>
              <a:t>Mentors: Dr V B Nikam, Prof Mayuri More</a:t>
            </a:r>
            <a:endParaRPr/>
          </a:p>
          <a:p>
            <a:pPr indent="0" lvl="0" marL="0" marR="0" rtl="0" algn="ctr">
              <a:lnSpc>
                <a:spcPct val="90000"/>
              </a:lnSpc>
              <a:spcBef>
                <a:spcPts val="1000"/>
              </a:spcBef>
              <a:spcAft>
                <a:spcPts val="0"/>
              </a:spcAft>
              <a:buClr>
                <a:srgbClr val="002060"/>
              </a:buClr>
              <a:buSzPts val="4000"/>
              <a:buFont typeface="Arial"/>
              <a:buNone/>
            </a:pPr>
            <a:r>
              <a:rPr b="0" i="0" lang="en-IN" sz="4000" u="none" cap="none" strike="noStrike">
                <a:solidFill>
                  <a:srgbClr val="002060"/>
                </a:solidFill>
                <a:latin typeface="Calibri"/>
                <a:ea typeface="Calibri"/>
                <a:cs typeface="Calibri"/>
                <a:sym typeface="Calibri"/>
              </a:rPr>
              <a:t>Department of Computer Engg &amp; IT</a:t>
            </a:r>
            <a:endParaRPr b="0" i="0" sz="4000" u="none" cap="none" strike="noStrike">
              <a:solidFill>
                <a:srgbClr val="002060"/>
              </a:solidFill>
              <a:latin typeface="Calibri"/>
              <a:ea typeface="Calibri"/>
              <a:cs typeface="Calibri"/>
              <a:sym typeface="Calibri"/>
            </a:endParaRPr>
          </a:p>
        </p:txBody>
      </p:sp>
      <p:sp>
        <p:nvSpPr>
          <p:cNvPr id="86" name="Google Shape;86;p13"/>
          <p:cNvSpPr txBox="1"/>
          <p:nvPr/>
        </p:nvSpPr>
        <p:spPr>
          <a:xfrm>
            <a:off x="1833562" y="3125788"/>
            <a:ext cx="9144000" cy="16557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rgbClr val="0070C0"/>
              </a:buClr>
              <a:buSzPts val="2400"/>
              <a:buFont typeface="Arial"/>
              <a:buNone/>
            </a:pPr>
            <a:r>
              <a:rPr b="0" i="0" lang="en-IN" sz="2400" u="none" cap="none" strike="noStrike">
                <a:solidFill>
                  <a:srgbClr val="0070C0"/>
                </a:solidFill>
                <a:latin typeface="Calibri"/>
                <a:ea typeface="Calibri"/>
                <a:cs typeface="Calibri"/>
                <a:sym typeface="Calibri"/>
              </a:rPr>
              <a:t>Mr. </a:t>
            </a:r>
            <a:r>
              <a:rPr lang="en-IN" sz="2400">
                <a:solidFill>
                  <a:srgbClr val="0070C0"/>
                </a:solidFill>
                <a:latin typeface="Calibri"/>
                <a:ea typeface="Calibri"/>
                <a:cs typeface="Calibri"/>
                <a:sym typeface="Calibri"/>
              </a:rPr>
              <a:t>Hrushikesh Kuklare</a:t>
            </a:r>
            <a:r>
              <a:rPr b="0" i="0" lang="en-IN" sz="2400" u="none" cap="none" strike="noStrike">
                <a:solidFill>
                  <a:srgbClr val="0070C0"/>
                </a:solidFill>
                <a:latin typeface="Calibri"/>
                <a:ea typeface="Calibri"/>
                <a:cs typeface="Calibri"/>
                <a:sym typeface="Calibri"/>
              </a:rPr>
              <a:t>, (Roll No. 1810800</a:t>
            </a:r>
            <a:r>
              <a:rPr lang="en-IN" sz="2400">
                <a:solidFill>
                  <a:srgbClr val="0070C0"/>
                </a:solidFill>
                <a:latin typeface="Calibri"/>
                <a:ea typeface="Calibri"/>
                <a:cs typeface="Calibri"/>
                <a:sym typeface="Calibri"/>
              </a:rPr>
              <a:t>41</a:t>
            </a:r>
            <a:r>
              <a:rPr b="0" i="0" lang="en-IN" sz="2400" u="none" cap="none" strike="noStrike">
                <a:solidFill>
                  <a:srgbClr val="0070C0"/>
                </a:solidFill>
                <a:latin typeface="Calibri"/>
                <a:ea typeface="Calibri"/>
                <a:cs typeface="Calibri"/>
                <a:sym typeface="Calibri"/>
              </a:rPr>
              <a:t>), SY(IT)</a:t>
            </a:r>
            <a:endParaRPr/>
          </a:p>
          <a:p>
            <a:pPr indent="0" lvl="0" marL="0" marR="0" rtl="0" algn="ctr">
              <a:lnSpc>
                <a:spcPct val="80000"/>
              </a:lnSpc>
              <a:spcBef>
                <a:spcPts val="1000"/>
              </a:spcBef>
              <a:spcAft>
                <a:spcPts val="0"/>
              </a:spcAft>
              <a:buClr>
                <a:srgbClr val="0070C0"/>
              </a:buClr>
              <a:buSzPts val="2400"/>
              <a:buFont typeface="Arial"/>
              <a:buNone/>
            </a:pPr>
            <a:r>
              <a:rPr lang="en-IN" sz="2400">
                <a:solidFill>
                  <a:srgbClr val="0070C0"/>
                </a:solidFill>
                <a:latin typeface="Calibri"/>
                <a:ea typeface="Calibri"/>
                <a:cs typeface="Calibri"/>
                <a:sym typeface="Calibri"/>
              </a:rPr>
              <a:t>Mr. Rishab Munot</a:t>
            </a:r>
            <a:r>
              <a:rPr b="0" i="0" lang="en-IN" sz="2400" u="none" cap="none" strike="noStrike">
                <a:solidFill>
                  <a:srgbClr val="0070C0"/>
                </a:solidFill>
                <a:latin typeface="Calibri"/>
                <a:ea typeface="Calibri"/>
                <a:cs typeface="Calibri"/>
                <a:sym typeface="Calibri"/>
              </a:rPr>
              <a:t>,</a:t>
            </a:r>
            <a:r>
              <a:rPr b="0" i="0" lang="en-IN" sz="2400" u="none" cap="none" strike="noStrike">
                <a:solidFill>
                  <a:srgbClr val="0070C0"/>
                </a:solidFill>
                <a:latin typeface="Calibri"/>
                <a:ea typeface="Calibri"/>
                <a:cs typeface="Calibri"/>
                <a:sym typeface="Calibri"/>
              </a:rPr>
              <a:t> (Roll No. 1810800</a:t>
            </a:r>
            <a:r>
              <a:rPr lang="en-IN" sz="2400">
                <a:solidFill>
                  <a:srgbClr val="0070C0"/>
                </a:solidFill>
                <a:latin typeface="Calibri"/>
                <a:ea typeface="Calibri"/>
                <a:cs typeface="Calibri"/>
                <a:sym typeface="Calibri"/>
              </a:rPr>
              <a:t>53</a:t>
            </a:r>
            <a:r>
              <a:rPr b="0" i="0" lang="en-IN" sz="2400" u="none" cap="none" strike="noStrike">
                <a:solidFill>
                  <a:srgbClr val="0070C0"/>
                </a:solidFill>
                <a:latin typeface="Calibri"/>
                <a:ea typeface="Calibri"/>
                <a:cs typeface="Calibri"/>
                <a:sym typeface="Calibri"/>
              </a:rPr>
              <a:t>), SY(IT)</a:t>
            </a:r>
            <a:endParaRPr/>
          </a:p>
          <a:p>
            <a:pPr indent="0" lvl="0" marL="0" marR="0" rtl="0" algn="ctr">
              <a:lnSpc>
                <a:spcPct val="80000"/>
              </a:lnSpc>
              <a:spcBef>
                <a:spcPts val="1000"/>
              </a:spcBef>
              <a:spcAft>
                <a:spcPts val="0"/>
              </a:spcAft>
              <a:buClr>
                <a:srgbClr val="0070C0"/>
              </a:buClr>
              <a:buSzPts val="2400"/>
              <a:buFont typeface="Arial"/>
              <a:buNone/>
            </a:pPr>
            <a:r>
              <a:rPr lang="en-IN" sz="2400">
                <a:solidFill>
                  <a:srgbClr val="0070C0"/>
                </a:solidFill>
                <a:latin typeface="Calibri"/>
                <a:ea typeface="Calibri"/>
                <a:cs typeface="Calibri"/>
                <a:sym typeface="Calibri"/>
              </a:rPr>
              <a:t>Mr. Pratik Jain</a:t>
            </a:r>
            <a:r>
              <a:rPr b="0" i="0" lang="en-IN" sz="2400" u="none" cap="none" strike="noStrike">
                <a:solidFill>
                  <a:srgbClr val="0070C0"/>
                </a:solidFill>
                <a:latin typeface="Calibri"/>
                <a:ea typeface="Calibri"/>
                <a:cs typeface="Calibri"/>
                <a:sym typeface="Calibri"/>
              </a:rPr>
              <a:t>, (Roll No. 1810800</a:t>
            </a:r>
            <a:r>
              <a:rPr lang="en-IN" sz="2400">
                <a:solidFill>
                  <a:srgbClr val="0070C0"/>
                </a:solidFill>
                <a:latin typeface="Calibri"/>
                <a:ea typeface="Calibri"/>
                <a:cs typeface="Calibri"/>
                <a:sym typeface="Calibri"/>
              </a:rPr>
              <a:t>50</a:t>
            </a:r>
            <a:r>
              <a:rPr b="0" i="0" lang="en-IN" sz="2400" u="none" cap="none" strike="noStrike">
                <a:solidFill>
                  <a:srgbClr val="0070C0"/>
                </a:solidFill>
                <a:latin typeface="Calibri"/>
                <a:ea typeface="Calibri"/>
                <a:cs typeface="Calibri"/>
                <a:sym typeface="Calibri"/>
              </a:rPr>
              <a:t>), SY(IT)</a:t>
            </a:r>
            <a:endParaRPr/>
          </a:p>
          <a:p>
            <a:pPr indent="0" lvl="0" marL="0" marR="0" rtl="0" algn="ctr">
              <a:lnSpc>
                <a:spcPct val="80000"/>
              </a:lnSpc>
              <a:spcBef>
                <a:spcPts val="1000"/>
              </a:spcBef>
              <a:spcAft>
                <a:spcPts val="0"/>
              </a:spcAft>
              <a:buClr>
                <a:schemeClr val="dk1"/>
              </a:buClr>
              <a:buSzPts val="2400"/>
              <a:buFont typeface="Arial"/>
              <a:buNone/>
            </a:pPr>
            <a:r>
              <a:t/>
            </a:r>
            <a:endParaRPr b="0" i="0" sz="2400" u="none" cap="none" strike="noStrike">
              <a:solidFill>
                <a:srgbClr val="0070C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2"/>
          <p:cNvSpPr txBox="1"/>
          <p:nvPr>
            <p:ph type="ctrTitle"/>
          </p:nvPr>
        </p:nvSpPr>
        <p:spPr>
          <a:xfrm>
            <a:off x="1524000" y="1091382"/>
            <a:ext cx="9144000" cy="2654708"/>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Calibri"/>
              <a:buNone/>
            </a:pPr>
            <a:r>
              <a:rPr lang="en-IN" sz="7200"/>
              <a:t>ER Diagram</a:t>
            </a:r>
            <a:endParaRPr sz="7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Google Shape;143;p23"/>
          <p:cNvPicPr preferRelativeResize="0"/>
          <p:nvPr/>
        </p:nvPicPr>
        <p:blipFill>
          <a:blip r:embed="rId3">
            <a:alphaModFix/>
          </a:blip>
          <a:stretch>
            <a:fillRect/>
          </a:stretch>
        </p:blipFill>
        <p:spPr>
          <a:xfrm>
            <a:off x="0" y="-63150"/>
            <a:ext cx="12191999" cy="69211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4"/>
          <p:cNvSpPr txBox="1"/>
          <p:nvPr>
            <p:ph type="ctrTitle"/>
          </p:nvPr>
        </p:nvSpPr>
        <p:spPr>
          <a:xfrm>
            <a:off x="1524000" y="1091382"/>
            <a:ext cx="9144000" cy="2654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Calibri"/>
              <a:buNone/>
            </a:pPr>
            <a:r>
              <a:rPr lang="en-IN" sz="6800"/>
              <a:t>Schema Design</a:t>
            </a:r>
            <a:endParaRPr sz="6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25"/>
          <p:cNvPicPr preferRelativeResize="0"/>
          <p:nvPr/>
        </p:nvPicPr>
        <p:blipFill>
          <a:blip r:embed="rId3">
            <a:alphaModFix/>
          </a:blip>
          <a:stretch>
            <a:fillRect/>
          </a:stretch>
        </p:blipFill>
        <p:spPr>
          <a:xfrm>
            <a:off x="0" y="0"/>
            <a:ext cx="12192001"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6"/>
          <p:cNvSpPr txBox="1"/>
          <p:nvPr>
            <p:ph type="ctrTitle"/>
          </p:nvPr>
        </p:nvSpPr>
        <p:spPr>
          <a:xfrm>
            <a:off x="1524000" y="1091382"/>
            <a:ext cx="9144000" cy="2654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7200"/>
              <a:buFont typeface="Calibri"/>
              <a:buNone/>
            </a:pPr>
            <a:r>
              <a:rPr lang="en-IN" sz="6800"/>
              <a:t>Data Dictionary</a:t>
            </a:r>
            <a:endParaRPr sz="6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sz="3000"/>
              <a:t>Users Table</a:t>
            </a:r>
            <a:endParaRPr sz="3000"/>
          </a:p>
        </p:txBody>
      </p:sp>
      <p:graphicFrame>
        <p:nvGraphicFramePr>
          <p:cNvPr id="164" name="Google Shape;164;p27"/>
          <p:cNvGraphicFramePr/>
          <p:nvPr/>
        </p:nvGraphicFramePr>
        <p:xfrm>
          <a:off x="985975" y="1428000"/>
          <a:ext cx="3000000" cy="3000000"/>
        </p:xfrm>
        <a:graphic>
          <a:graphicData uri="http://schemas.openxmlformats.org/drawingml/2006/table">
            <a:tbl>
              <a:tblPr>
                <a:noFill/>
                <a:tableStyleId>{854002E3-559B-4318-BC23-4293A4C1578C}</a:tableStyleId>
              </a:tblPr>
              <a:tblGrid>
                <a:gridCol w="1736825"/>
                <a:gridCol w="2338025"/>
                <a:gridCol w="2187725"/>
                <a:gridCol w="1786925"/>
                <a:gridCol w="1152300"/>
                <a:gridCol w="1219100"/>
              </a:tblGrid>
              <a:tr h="456225">
                <a:tc>
                  <a:txBody>
                    <a:bodyPr/>
                    <a:lstStyle/>
                    <a:p>
                      <a:pPr indent="0" lvl="0" marL="0" rtl="0" algn="l">
                        <a:spcBef>
                          <a:spcPts val="0"/>
                        </a:spcBef>
                        <a:spcAft>
                          <a:spcPts val="0"/>
                        </a:spcAft>
                        <a:buNone/>
                      </a:pPr>
                      <a:r>
                        <a:rPr lang="en-IN" sz="1700">
                          <a:latin typeface="Calibri"/>
                          <a:ea typeface="Calibri"/>
                          <a:cs typeface="Calibri"/>
                          <a:sym typeface="Calibri"/>
                        </a:rPr>
                        <a:t>Table </a:t>
                      </a:r>
                      <a:endParaRPr sz="17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700">
                          <a:latin typeface="Calibri"/>
                          <a:ea typeface="Calibri"/>
                          <a:cs typeface="Calibri"/>
                          <a:sym typeface="Calibri"/>
                        </a:rPr>
                        <a:t>Column</a:t>
                      </a:r>
                      <a:endParaRPr sz="17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700">
                          <a:latin typeface="Calibri"/>
                          <a:ea typeface="Calibri"/>
                          <a:cs typeface="Calibri"/>
                          <a:sym typeface="Calibri"/>
                        </a:rPr>
                        <a:t>Data Type</a:t>
                      </a:r>
                      <a:endParaRPr sz="17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700">
                          <a:latin typeface="Calibri"/>
                          <a:ea typeface="Calibri"/>
                          <a:cs typeface="Calibri"/>
                          <a:sym typeface="Calibri"/>
                        </a:rPr>
                        <a:t>References</a:t>
                      </a:r>
                      <a:endParaRPr sz="17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700">
                          <a:latin typeface="Calibri"/>
                          <a:ea typeface="Calibri"/>
                          <a:cs typeface="Calibri"/>
                          <a:sym typeface="Calibri"/>
                        </a:rPr>
                        <a:t>Default</a:t>
                      </a:r>
                      <a:endParaRPr sz="17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700">
                          <a:latin typeface="Calibri"/>
                          <a:ea typeface="Calibri"/>
                          <a:cs typeface="Calibri"/>
                          <a:sym typeface="Calibri"/>
                        </a:rPr>
                        <a:t>Not Null</a:t>
                      </a:r>
                      <a:endParaRPr sz="1700">
                        <a:latin typeface="Calibri"/>
                        <a:ea typeface="Calibri"/>
                        <a:cs typeface="Calibri"/>
                        <a:sym typeface="Calibri"/>
                      </a:endParaRPr>
                    </a:p>
                  </a:txBody>
                  <a:tcPr marT="63500" marB="63500" marR="63500" marL="63500"/>
                </a:tc>
              </a:tr>
              <a:tr h="442125">
                <a:tc>
                  <a:txBody>
                    <a:bodyPr/>
                    <a:lstStyle/>
                    <a:p>
                      <a:pPr indent="0" lvl="0" marL="0" rtl="0" algn="l">
                        <a:spcBef>
                          <a:spcPts val="0"/>
                        </a:spcBef>
                        <a:spcAft>
                          <a:spcPts val="0"/>
                        </a:spcAft>
                        <a:buNone/>
                      </a:pPr>
                      <a:r>
                        <a:rPr lang="en-IN" sz="1600">
                          <a:latin typeface="Calibri"/>
                          <a:ea typeface="Calibri"/>
                          <a:cs typeface="Calibri"/>
                          <a:sym typeface="Calibri"/>
                        </a:rPr>
                        <a:t>users</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user_id</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bigint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a:t>
                      </a:r>
                      <a:endParaRPr sz="1600">
                        <a:latin typeface="Calibri"/>
                        <a:ea typeface="Calibri"/>
                        <a:cs typeface="Calibri"/>
                        <a:sym typeface="Calibri"/>
                      </a:endParaRPr>
                    </a:p>
                  </a:txBody>
                  <a:tcPr marT="63500" marB="63500" marR="63500" marL="63500"/>
                </a:tc>
              </a:tr>
              <a:tr h="442125">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name</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text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a:t>
                      </a:r>
                      <a:endParaRPr sz="1600">
                        <a:latin typeface="Calibri"/>
                        <a:ea typeface="Calibri"/>
                        <a:cs typeface="Calibri"/>
                        <a:sym typeface="Calibri"/>
                      </a:endParaRPr>
                    </a:p>
                  </a:txBody>
                  <a:tcPr marT="63500" marB="63500" marR="63500" marL="63500"/>
                </a:tc>
              </a:tr>
              <a:tr h="442125">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email</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varchar(150)</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a:t>
                      </a:r>
                      <a:endParaRPr sz="1600">
                        <a:latin typeface="Calibri"/>
                        <a:ea typeface="Calibri"/>
                        <a:cs typeface="Calibri"/>
                        <a:sym typeface="Calibri"/>
                      </a:endParaRPr>
                    </a:p>
                  </a:txBody>
                  <a:tcPr marT="63500" marB="63500" marR="63500" marL="63500"/>
                </a:tc>
              </a:tr>
              <a:tr h="442125">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password</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text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a:t>
                      </a:r>
                      <a:endParaRPr sz="1600">
                        <a:latin typeface="Calibri"/>
                        <a:ea typeface="Calibri"/>
                        <a:cs typeface="Calibri"/>
                        <a:sym typeface="Calibri"/>
                      </a:endParaRPr>
                    </a:p>
                  </a:txBody>
                  <a:tcPr marT="63500" marB="63500" marR="63500" marL="63500"/>
                </a:tc>
              </a:tr>
              <a:tr h="442125">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mobile</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numeric</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a:t>
                      </a:r>
                      <a:endParaRPr sz="1600">
                        <a:latin typeface="Calibri"/>
                        <a:ea typeface="Calibri"/>
                        <a:cs typeface="Calibri"/>
                        <a:sym typeface="Calibri"/>
                      </a:endParaRPr>
                    </a:p>
                  </a:txBody>
                  <a:tcPr marT="63500" marB="63500" marR="63500" marL="63500"/>
                </a:tc>
              </a:tr>
              <a:tr h="442125">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dob</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text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a:t>
                      </a:r>
                      <a:endParaRPr sz="1600">
                        <a:latin typeface="Calibri"/>
                        <a:ea typeface="Calibri"/>
                        <a:cs typeface="Calibri"/>
                        <a:sym typeface="Calibri"/>
                      </a:endParaRPr>
                    </a:p>
                  </a:txBody>
                  <a:tcPr marT="63500" marB="63500" marR="63500" marL="63500"/>
                </a:tc>
              </a:tr>
              <a:tr h="442125">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latitude</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numeric</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r>
              <a:tr h="442125">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longitude</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numeric</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r>
              <a:tr h="442125">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address_list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text[]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r>
              <a:tr h="442125">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default_address</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int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838200" y="2889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sz="3000"/>
              <a:t>Products</a:t>
            </a:r>
            <a:r>
              <a:rPr lang="en-IN" sz="3000"/>
              <a:t> Table</a:t>
            </a:r>
            <a:endParaRPr sz="3000"/>
          </a:p>
        </p:txBody>
      </p:sp>
      <p:graphicFrame>
        <p:nvGraphicFramePr>
          <p:cNvPr id="170" name="Google Shape;170;p28"/>
          <p:cNvGraphicFramePr/>
          <p:nvPr/>
        </p:nvGraphicFramePr>
        <p:xfrm>
          <a:off x="948050" y="1387725"/>
          <a:ext cx="3000000" cy="3000000"/>
        </p:xfrm>
        <a:graphic>
          <a:graphicData uri="http://schemas.openxmlformats.org/drawingml/2006/table">
            <a:tbl>
              <a:tblPr>
                <a:noFill/>
                <a:tableStyleId>{854002E3-559B-4318-BC23-4293A4C1578C}</a:tableStyleId>
              </a:tblPr>
              <a:tblGrid>
                <a:gridCol w="1809450"/>
                <a:gridCol w="2487950"/>
                <a:gridCol w="2227000"/>
                <a:gridCol w="1809450"/>
                <a:gridCol w="1235300"/>
                <a:gridCol w="1287475"/>
              </a:tblGrid>
              <a:tr h="321050">
                <a:tc>
                  <a:txBody>
                    <a:bodyPr/>
                    <a:lstStyle/>
                    <a:p>
                      <a:pPr indent="0" lvl="0" marL="0" rtl="0" algn="l">
                        <a:spcBef>
                          <a:spcPts val="0"/>
                        </a:spcBef>
                        <a:spcAft>
                          <a:spcPts val="0"/>
                        </a:spcAft>
                        <a:buNone/>
                      </a:pPr>
                      <a:r>
                        <a:rPr lang="en-IN">
                          <a:latin typeface="Calibri"/>
                          <a:ea typeface="Calibri"/>
                          <a:cs typeface="Calibri"/>
                          <a:sym typeface="Calibri"/>
                        </a:rPr>
                        <a:t>Table </a:t>
                      </a:r>
                      <a:endParaRPr>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a:latin typeface="Calibri"/>
                          <a:ea typeface="Calibri"/>
                          <a:cs typeface="Calibri"/>
                          <a:sym typeface="Calibri"/>
                        </a:rPr>
                        <a:t>Column</a:t>
                      </a:r>
                      <a:endParaRPr>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a:latin typeface="Calibri"/>
                          <a:ea typeface="Calibri"/>
                          <a:cs typeface="Calibri"/>
                          <a:sym typeface="Calibri"/>
                        </a:rPr>
                        <a:t>Data Type</a:t>
                      </a:r>
                      <a:endParaRPr>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a:latin typeface="Calibri"/>
                          <a:ea typeface="Calibri"/>
                          <a:cs typeface="Calibri"/>
                          <a:sym typeface="Calibri"/>
                        </a:rPr>
                        <a:t>References</a:t>
                      </a:r>
                      <a:endParaRPr>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a:latin typeface="Calibri"/>
                          <a:ea typeface="Calibri"/>
                          <a:cs typeface="Calibri"/>
                          <a:sym typeface="Calibri"/>
                        </a:rPr>
                        <a:t>Default</a:t>
                      </a:r>
                      <a:endParaRPr>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a:latin typeface="Calibri"/>
                          <a:ea typeface="Calibri"/>
                          <a:cs typeface="Calibri"/>
                          <a:sym typeface="Calibri"/>
                        </a:rPr>
                        <a:t>Not Null</a:t>
                      </a:r>
                      <a:endParaRPr>
                        <a:latin typeface="Calibri"/>
                        <a:ea typeface="Calibri"/>
                        <a:cs typeface="Calibri"/>
                        <a:sym typeface="Calibri"/>
                      </a:endParaRPr>
                    </a:p>
                  </a:txBody>
                  <a:tcPr marT="63500" marB="63500" marR="63500" marL="63500"/>
                </a:tc>
              </a:tr>
              <a:tr h="313075">
                <a:tc>
                  <a:txBody>
                    <a:bodyPr/>
                    <a:lstStyle/>
                    <a:p>
                      <a:pPr indent="0" lvl="0" marL="0" rtl="0" algn="l">
                        <a:spcBef>
                          <a:spcPts val="0"/>
                        </a:spcBef>
                        <a:spcAft>
                          <a:spcPts val="0"/>
                        </a:spcAft>
                        <a:buNone/>
                      </a:pPr>
                      <a:r>
                        <a:rPr lang="en-IN" sz="1300">
                          <a:latin typeface="Calibri"/>
                          <a:ea typeface="Calibri"/>
                          <a:cs typeface="Calibri"/>
                          <a:sym typeface="Calibri"/>
                        </a:rPr>
                        <a:t>products</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product_id</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bigint</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t</a:t>
                      </a:r>
                      <a:endParaRPr sz="1300">
                        <a:latin typeface="Calibri"/>
                        <a:ea typeface="Calibri"/>
                        <a:cs typeface="Calibri"/>
                        <a:sym typeface="Calibri"/>
                      </a:endParaRPr>
                    </a:p>
                  </a:txBody>
                  <a:tcPr marT="63500" marB="63500" marR="63500" marL="63500"/>
                </a:tc>
              </a:tr>
              <a:tr h="313075">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title</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text</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t</a:t>
                      </a:r>
                      <a:endParaRPr sz="1300">
                        <a:latin typeface="Calibri"/>
                        <a:ea typeface="Calibri"/>
                        <a:cs typeface="Calibri"/>
                        <a:sym typeface="Calibri"/>
                      </a:endParaRPr>
                    </a:p>
                  </a:txBody>
                  <a:tcPr marT="63500" marB="63500" marR="63500" marL="63500"/>
                </a:tc>
              </a:tr>
              <a:tr h="313075">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description</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text</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t</a:t>
                      </a:r>
                      <a:endParaRPr sz="1300">
                        <a:latin typeface="Calibri"/>
                        <a:ea typeface="Calibri"/>
                        <a:cs typeface="Calibri"/>
                        <a:sym typeface="Calibri"/>
                      </a:endParaRPr>
                    </a:p>
                  </a:txBody>
                  <a:tcPr marT="63500" marB="63500" marR="63500" marL="63500"/>
                </a:tc>
              </a:tr>
              <a:tr h="313075">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stock</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int</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t</a:t>
                      </a:r>
                      <a:endParaRPr sz="1300">
                        <a:latin typeface="Calibri"/>
                        <a:ea typeface="Calibri"/>
                        <a:cs typeface="Calibri"/>
                        <a:sym typeface="Calibri"/>
                      </a:endParaRPr>
                    </a:p>
                  </a:txBody>
                  <a:tcPr marT="63500" marB="63500" marR="63500" marL="63500"/>
                </a:tc>
              </a:tr>
              <a:tr h="313075">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in_stock</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boolean</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t</a:t>
                      </a:r>
                      <a:endParaRPr sz="1300">
                        <a:latin typeface="Calibri"/>
                        <a:ea typeface="Calibri"/>
                        <a:cs typeface="Calibri"/>
                        <a:sym typeface="Calibri"/>
                      </a:endParaRPr>
                    </a:p>
                  </a:txBody>
                  <a:tcPr marT="63500" marB="63500" marR="63500" marL="63500"/>
                </a:tc>
              </a:tr>
              <a:tr h="313075">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price</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int</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t</a:t>
                      </a:r>
                      <a:endParaRPr sz="1300">
                        <a:latin typeface="Calibri"/>
                        <a:ea typeface="Calibri"/>
                        <a:cs typeface="Calibri"/>
                        <a:sym typeface="Calibri"/>
                      </a:endParaRPr>
                    </a:p>
                  </a:txBody>
                  <a:tcPr marT="63500" marB="63500" marR="63500" marL="63500"/>
                </a:tc>
              </a:tr>
              <a:tr h="313075">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discounted_price</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int</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r>
              <a:tr h="313075">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discount</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int</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r>
              <a:tr h="313075">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product_images</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text[]</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r>
              <a:tr h="313075">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labels</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text[]</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r>
              <a:tr h="313075">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values</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text[]</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r>
              <a:tr h="313075">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category1</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text</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r>
            </a:tbl>
          </a:graphicData>
        </a:graphic>
      </p:graphicFrame>
      <p:graphicFrame>
        <p:nvGraphicFramePr>
          <p:cNvPr id="171" name="Google Shape;171;p28"/>
          <p:cNvGraphicFramePr/>
          <p:nvPr/>
        </p:nvGraphicFramePr>
        <p:xfrm>
          <a:off x="948050" y="5648575"/>
          <a:ext cx="3000000" cy="3000000"/>
        </p:xfrm>
        <a:graphic>
          <a:graphicData uri="http://schemas.openxmlformats.org/drawingml/2006/table">
            <a:tbl>
              <a:tblPr>
                <a:noFill/>
                <a:tableStyleId>{854002E3-559B-4318-BC23-4293A4C1578C}</a:tableStyleId>
              </a:tblPr>
              <a:tblGrid>
                <a:gridCol w="1809450"/>
                <a:gridCol w="2487975"/>
                <a:gridCol w="2227000"/>
                <a:gridCol w="1809450"/>
                <a:gridCol w="1235300"/>
                <a:gridCol w="1287475"/>
              </a:tblGrid>
              <a:tr h="12700">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category2</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text</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r>
              <a:tr h="12700">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category3</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300">
                          <a:latin typeface="Calibri"/>
                          <a:ea typeface="Calibri"/>
                          <a:cs typeface="Calibri"/>
                          <a:sym typeface="Calibri"/>
                        </a:rPr>
                        <a:t>text</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300">
                        <a:latin typeface="Calibri"/>
                        <a:ea typeface="Calibri"/>
                        <a:cs typeface="Calibri"/>
                        <a:sym typeface="Calibri"/>
                      </a:endParaRPr>
                    </a:p>
                  </a:txBody>
                  <a:tcPr marT="63500" marB="63500" marR="63500" marL="63500"/>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sz="3000"/>
              <a:t>Categories</a:t>
            </a:r>
            <a:r>
              <a:rPr lang="en-IN" sz="3000"/>
              <a:t> Table</a:t>
            </a:r>
            <a:endParaRPr sz="3000"/>
          </a:p>
        </p:txBody>
      </p:sp>
      <p:graphicFrame>
        <p:nvGraphicFramePr>
          <p:cNvPr id="177" name="Google Shape;177;p29"/>
          <p:cNvGraphicFramePr/>
          <p:nvPr/>
        </p:nvGraphicFramePr>
        <p:xfrm>
          <a:off x="838200" y="1592225"/>
          <a:ext cx="3000000" cy="3000000"/>
        </p:xfrm>
        <a:graphic>
          <a:graphicData uri="http://schemas.openxmlformats.org/drawingml/2006/table">
            <a:tbl>
              <a:tblPr>
                <a:noFill/>
                <a:tableStyleId>{854002E3-559B-4318-BC23-4293A4C1578C}</a:tableStyleId>
              </a:tblPr>
              <a:tblGrid>
                <a:gridCol w="1791550"/>
                <a:gridCol w="2480600"/>
                <a:gridCol w="2222200"/>
                <a:gridCol w="1722625"/>
                <a:gridCol w="1223075"/>
                <a:gridCol w="1309200"/>
              </a:tblGrid>
              <a:tr h="576275">
                <a:tc>
                  <a:txBody>
                    <a:bodyPr/>
                    <a:lstStyle/>
                    <a:p>
                      <a:pPr indent="0" lvl="0" marL="0" rtl="0" algn="l">
                        <a:spcBef>
                          <a:spcPts val="0"/>
                        </a:spcBef>
                        <a:spcAft>
                          <a:spcPts val="0"/>
                        </a:spcAft>
                        <a:buNone/>
                      </a:pPr>
                      <a:r>
                        <a:rPr lang="en-IN" sz="1600">
                          <a:latin typeface="Calibri"/>
                          <a:ea typeface="Calibri"/>
                          <a:cs typeface="Calibri"/>
                          <a:sym typeface="Calibri"/>
                        </a:rPr>
                        <a:t>Table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Column</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Data Type</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References</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Default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Not Null</a:t>
                      </a:r>
                      <a:endParaRPr sz="1600">
                        <a:latin typeface="Calibri"/>
                        <a:ea typeface="Calibri"/>
                        <a:cs typeface="Calibri"/>
                        <a:sym typeface="Calibri"/>
                      </a:endParaRPr>
                    </a:p>
                  </a:txBody>
                  <a:tcPr marT="63500" marB="63500" marR="63500" marL="63500"/>
                </a:tc>
              </a:tr>
              <a:tr h="558450">
                <a:tc>
                  <a:txBody>
                    <a:bodyPr/>
                    <a:lstStyle/>
                    <a:p>
                      <a:pPr indent="0" lvl="0" marL="0" rtl="0" algn="l">
                        <a:spcBef>
                          <a:spcPts val="0"/>
                        </a:spcBef>
                        <a:spcAft>
                          <a:spcPts val="0"/>
                        </a:spcAft>
                        <a:buNone/>
                      </a:pPr>
                      <a:r>
                        <a:rPr lang="en-IN" sz="1600">
                          <a:latin typeface="Calibri"/>
                          <a:ea typeface="Calibri"/>
                          <a:cs typeface="Calibri"/>
                          <a:sym typeface="Calibri"/>
                        </a:rPr>
                        <a:t>categories</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category1</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text[]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r>
              <a:tr h="558450">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category2</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text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a:t>
                      </a:r>
                      <a:endParaRPr sz="1600">
                        <a:latin typeface="Calibri"/>
                        <a:ea typeface="Calibri"/>
                        <a:cs typeface="Calibri"/>
                        <a:sym typeface="Calibri"/>
                      </a:endParaRPr>
                    </a:p>
                  </a:txBody>
                  <a:tcPr marT="63500" marB="63500" marR="63500" marL="63500"/>
                </a:tc>
              </a:tr>
              <a:tr h="558450">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category3</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text[]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sz="3000"/>
              <a:t>Cart</a:t>
            </a:r>
            <a:r>
              <a:rPr lang="en-IN" sz="3000"/>
              <a:t> Table</a:t>
            </a:r>
            <a:endParaRPr sz="3000"/>
          </a:p>
        </p:txBody>
      </p:sp>
      <p:graphicFrame>
        <p:nvGraphicFramePr>
          <p:cNvPr id="183" name="Google Shape;183;p30"/>
          <p:cNvGraphicFramePr/>
          <p:nvPr/>
        </p:nvGraphicFramePr>
        <p:xfrm>
          <a:off x="935025" y="1579550"/>
          <a:ext cx="3000000" cy="3000000"/>
        </p:xfrm>
        <a:graphic>
          <a:graphicData uri="http://schemas.openxmlformats.org/drawingml/2006/table">
            <a:tbl>
              <a:tblPr>
                <a:noFill/>
                <a:tableStyleId>{854002E3-559B-4318-BC23-4293A4C1578C}</a:tableStyleId>
              </a:tblPr>
              <a:tblGrid>
                <a:gridCol w="1736825"/>
                <a:gridCol w="2338025"/>
                <a:gridCol w="2187725"/>
                <a:gridCol w="1786925"/>
                <a:gridCol w="1152300"/>
                <a:gridCol w="1219100"/>
              </a:tblGrid>
              <a:tr h="456225">
                <a:tc>
                  <a:txBody>
                    <a:bodyPr/>
                    <a:lstStyle/>
                    <a:p>
                      <a:pPr indent="0" lvl="0" marL="0" rtl="0" algn="l">
                        <a:spcBef>
                          <a:spcPts val="0"/>
                        </a:spcBef>
                        <a:spcAft>
                          <a:spcPts val="0"/>
                        </a:spcAft>
                        <a:buNone/>
                      </a:pPr>
                      <a:r>
                        <a:rPr lang="en-IN" sz="1600">
                          <a:latin typeface="Calibri"/>
                          <a:ea typeface="Calibri"/>
                          <a:cs typeface="Calibri"/>
                          <a:sym typeface="Calibri"/>
                        </a:rPr>
                        <a:t>Table </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600">
                          <a:latin typeface="Calibri"/>
                          <a:ea typeface="Calibri"/>
                          <a:cs typeface="Calibri"/>
                          <a:sym typeface="Calibri"/>
                        </a:rPr>
                        <a:t>Column</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600">
                          <a:latin typeface="Calibri"/>
                          <a:ea typeface="Calibri"/>
                          <a:cs typeface="Calibri"/>
                          <a:sym typeface="Calibri"/>
                        </a:rPr>
                        <a:t>Data Type</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600">
                          <a:latin typeface="Calibri"/>
                          <a:ea typeface="Calibri"/>
                          <a:cs typeface="Calibri"/>
                          <a:sym typeface="Calibri"/>
                        </a:rPr>
                        <a:t>References</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600">
                          <a:latin typeface="Calibri"/>
                          <a:ea typeface="Calibri"/>
                          <a:cs typeface="Calibri"/>
                          <a:sym typeface="Calibri"/>
                        </a:rPr>
                        <a:t>Default</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600">
                          <a:latin typeface="Calibri"/>
                          <a:ea typeface="Calibri"/>
                          <a:cs typeface="Calibri"/>
                          <a:sym typeface="Calibri"/>
                        </a:rPr>
                        <a:t>Not Null</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2125">
                <a:tc>
                  <a:txBody>
                    <a:bodyPr/>
                    <a:lstStyle/>
                    <a:p>
                      <a:pPr indent="0" lvl="0" marL="0" rtl="0" algn="l">
                        <a:spcBef>
                          <a:spcPts val="0"/>
                        </a:spcBef>
                        <a:spcAft>
                          <a:spcPts val="0"/>
                        </a:spcAft>
                        <a:buNone/>
                      </a:pPr>
                      <a:r>
                        <a:rPr lang="en-IN" sz="1600">
                          <a:latin typeface="Calibri"/>
                          <a:ea typeface="Calibri"/>
                          <a:cs typeface="Calibri"/>
                          <a:sym typeface="Calibri"/>
                        </a:rPr>
                        <a:t>cart</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600">
                          <a:latin typeface="Calibri"/>
                          <a:ea typeface="Calibri"/>
                          <a:cs typeface="Calibri"/>
                          <a:sym typeface="Calibri"/>
                        </a:rPr>
                        <a:t>user_id</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600">
                          <a:latin typeface="Calibri"/>
                          <a:ea typeface="Calibri"/>
                          <a:cs typeface="Calibri"/>
                          <a:sym typeface="Calibri"/>
                        </a:rPr>
                        <a:t>bigint</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600">
                          <a:latin typeface="Calibri"/>
                          <a:ea typeface="Calibri"/>
                          <a:cs typeface="Calibri"/>
                          <a:sym typeface="Calibri"/>
                        </a:rPr>
                        <a:t>users(user_id)</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600">
                          <a:latin typeface="Calibri"/>
                          <a:ea typeface="Calibri"/>
                          <a:cs typeface="Calibri"/>
                          <a:sym typeface="Calibri"/>
                        </a:rPr>
                        <a:t>t</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2125">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600">
                          <a:latin typeface="Calibri"/>
                          <a:ea typeface="Calibri"/>
                          <a:cs typeface="Calibri"/>
                          <a:sym typeface="Calibri"/>
                        </a:rPr>
                        <a:t>product_id</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600">
                          <a:latin typeface="Calibri"/>
                          <a:ea typeface="Calibri"/>
                          <a:cs typeface="Calibri"/>
                          <a:sym typeface="Calibri"/>
                        </a:rPr>
                        <a:t>bigint</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600">
                          <a:latin typeface="Calibri"/>
                          <a:ea typeface="Calibri"/>
                          <a:cs typeface="Calibri"/>
                          <a:sym typeface="Calibri"/>
                        </a:rPr>
                        <a:t>products(product_id)</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600">
                          <a:latin typeface="Calibri"/>
                          <a:ea typeface="Calibri"/>
                          <a:cs typeface="Calibri"/>
                          <a:sym typeface="Calibri"/>
                        </a:rPr>
                        <a:t>t</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2125">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600">
                          <a:latin typeface="Calibri"/>
                          <a:ea typeface="Calibri"/>
                          <a:cs typeface="Calibri"/>
                          <a:sym typeface="Calibri"/>
                        </a:rPr>
                        <a:t>count</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600">
                          <a:latin typeface="Calibri"/>
                          <a:ea typeface="Calibri"/>
                          <a:cs typeface="Calibri"/>
                          <a:sym typeface="Calibri"/>
                        </a:rPr>
                        <a:t>int</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IN" sz="1600">
                          <a:latin typeface="Calibri"/>
                          <a:ea typeface="Calibri"/>
                          <a:cs typeface="Calibri"/>
                          <a:sym typeface="Calibri"/>
                        </a:rPr>
                        <a:t>t</a:t>
                      </a:r>
                      <a:endParaRPr sz="16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sz="3000"/>
              <a:t>Orders</a:t>
            </a:r>
            <a:r>
              <a:rPr lang="en-IN" sz="3000"/>
              <a:t> Table</a:t>
            </a:r>
            <a:endParaRPr sz="3000"/>
          </a:p>
        </p:txBody>
      </p:sp>
      <p:graphicFrame>
        <p:nvGraphicFramePr>
          <p:cNvPr id="189" name="Google Shape;189;p31"/>
          <p:cNvGraphicFramePr/>
          <p:nvPr/>
        </p:nvGraphicFramePr>
        <p:xfrm>
          <a:off x="838200" y="1630500"/>
          <a:ext cx="3000000" cy="3000000"/>
        </p:xfrm>
        <a:graphic>
          <a:graphicData uri="http://schemas.openxmlformats.org/drawingml/2006/table">
            <a:tbl>
              <a:tblPr>
                <a:noFill/>
                <a:tableStyleId>{854002E3-559B-4318-BC23-4293A4C1578C}</a:tableStyleId>
              </a:tblPr>
              <a:tblGrid>
                <a:gridCol w="1826275"/>
                <a:gridCol w="2581375"/>
                <a:gridCol w="2212600"/>
                <a:gridCol w="1791150"/>
                <a:gridCol w="1264350"/>
                <a:gridCol w="1281900"/>
              </a:tblGrid>
              <a:tr h="549475">
                <a:tc>
                  <a:txBody>
                    <a:bodyPr/>
                    <a:lstStyle/>
                    <a:p>
                      <a:pPr indent="0" lvl="0" marL="0" rtl="0" algn="l">
                        <a:spcBef>
                          <a:spcPts val="0"/>
                        </a:spcBef>
                        <a:spcAft>
                          <a:spcPts val="0"/>
                        </a:spcAft>
                        <a:buNone/>
                      </a:pPr>
                      <a:r>
                        <a:rPr lang="en-IN" sz="1600">
                          <a:latin typeface="Calibri"/>
                          <a:ea typeface="Calibri"/>
                          <a:cs typeface="Calibri"/>
                          <a:sym typeface="Calibri"/>
                        </a:rPr>
                        <a:t>Table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Column</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Data Type</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References</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Default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Not Null</a:t>
                      </a:r>
                      <a:endParaRPr sz="1600">
                        <a:latin typeface="Calibri"/>
                        <a:ea typeface="Calibri"/>
                        <a:cs typeface="Calibri"/>
                        <a:sym typeface="Calibri"/>
                      </a:endParaRPr>
                    </a:p>
                  </a:txBody>
                  <a:tcPr marT="63500" marB="63500" marR="63500" marL="63500"/>
                </a:tc>
              </a:tr>
              <a:tr h="532475">
                <a:tc>
                  <a:txBody>
                    <a:bodyPr/>
                    <a:lstStyle/>
                    <a:p>
                      <a:pPr indent="0" lvl="0" marL="0" rtl="0" algn="l">
                        <a:spcBef>
                          <a:spcPts val="0"/>
                        </a:spcBef>
                        <a:spcAft>
                          <a:spcPts val="0"/>
                        </a:spcAft>
                        <a:buNone/>
                      </a:pPr>
                      <a:r>
                        <a:rPr lang="en-IN" sz="1600">
                          <a:latin typeface="Calibri"/>
                          <a:ea typeface="Calibri"/>
                          <a:cs typeface="Calibri"/>
                          <a:sym typeface="Calibri"/>
                        </a:rPr>
                        <a:t>orders</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order_id</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bigint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a:t>
                      </a:r>
                      <a:endParaRPr sz="1600">
                        <a:latin typeface="Calibri"/>
                        <a:ea typeface="Calibri"/>
                        <a:cs typeface="Calibri"/>
                        <a:sym typeface="Calibri"/>
                      </a:endParaRPr>
                    </a:p>
                  </a:txBody>
                  <a:tcPr marT="63500" marB="63500" marR="63500" marL="63500"/>
                </a:tc>
              </a:tr>
              <a:tr h="838350">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product_id</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bigint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products(product_id)</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a:t>
                      </a:r>
                      <a:endParaRPr sz="1600">
                        <a:latin typeface="Calibri"/>
                        <a:ea typeface="Calibri"/>
                        <a:cs typeface="Calibri"/>
                        <a:sym typeface="Calibri"/>
                      </a:endParaRPr>
                    </a:p>
                  </a:txBody>
                  <a:tcPr marT="63500" marB="63500" marR="63500" marL="63500"/>
                </a:tc>
              </a:tr>
              <a:tr h="838350">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user_id</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bigint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users(user_id)</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a:t>
                      </a:r>
                      <a:endParaRPr sz="1600">
                        <a:latin typeface="Calibri"/>
                        <a:ea typeface="Calibri"/>
                        <a:cs typeface="Calibri"/>
                        <a:sym typeface="Calibri"/>
                      </a:endParaRPr>
                    </a:p>
                  </a:txBody>
                  <a:tcPr marT="63500" marB="63500" marR="63500" marL="63500"/>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Problem Statement</a:t>
            </a:r>
            <a:endParaRPr/>
          </a:p>
        </p:txBody>
      </p:sp>
      <p:sp>
        <p:nvSpPr>
          <p:cNvPr id="92" name="Google Shape;92;p14"/>
          <p:cNvSpPr txBox="1"/>
          <p:nvPr>
            <p:ph idx="1" type="body"/>
          </p:nvPr>
        </p:nvSpPr>
        <p:spPr>
          <a:xfrm>
            <a:off x="609600" y="1825625"/>
            <a:ext cx="10515600" cy="4351200"/>
          </a:xfrm>
          <a:prstGeom prst="rect">
            <a:avLst/>
          </a:prstGeom>
          <a:noFill/>
          <a:ln>
            <a:noFill/>
          </a:ln>
        </p:spPr>
        <p:txBody>
          <a:bodyPr anchorCtr="0" anchor="t" bIns="45700" lIns="91425" spcFirstLastPara="1" rIns="91425" wrap="square" tIns="45700">
            <a:noAutofit/>
          </a:bodyPr>
          <a:lstStyle/>
          <a:p>
            <a:pPr indent="0" lvl="0" marL="228600" rtl="0" algn="l">
              <a:lnSpc>
                <a:spcPct val="115000"/>
              </a:lnSpc>
              <a:spcBef>
                <a:spcPts val="0"/>
              </a:spcBef>
              <a:spcAft>
                <a:spcPts val="0"/>
              </a:spcAft>
              <a:buNone/>
            </a:pPr>
            <a:r>
              <a:rPr lang="en-IN"/>
              <a:t>Make a user-friendly application that can be used by the Leather stores in Dharavi to enlist their products and sell them via an e-commerce portal. It will also help to manage the stocks in the shop. It will help store transactional data between sellers and buyers and also help them to reach out to new customers. Which will enhance their sales.</a:t>
            </a:r>
            <a:endParaRPr sz="4000"/>
          </a:p>
          <a:p>
            <a:pPr indent="-50800" lvl="0" marL="228600" rtl="0" algn="l">
              <a:lnSpc>
                <a:spcPct val="150000"/>
              </a:lnSpc>
              <a:spcBef>
                <a:spcPts val="1000"/>
              </a:spcBef>
              <a:spcAft>
                <a:spcPts val="0"/>
              </a:spcAft>
              <a:buClr>
                <a:schemeClr val="dk1"/>
              </a:buClr>
              <a:buSzPts val="2800"/>
              <a:buNone/>
            </a:pPr>
            <a:r>
              <a:t/>
            </a:r>
            <a:endParaRPr/>
          </a:p>
          <a:p>
            <a:pPr indent="-50800" lvl="0" marL="228600" rtl="0" algn="l">
              <a:lnSpc>
                <a:spcPct val="150000"/>
              </a:lnSpc>
              <a:spcBef>
                <a:spcPts val="1000"/>
              </a:spcBef>
              <a:spcAft>
                <a:spcPts val="0"/>
              </a:spcAft>
              <a:buClr>
                <a:schemeClr val="dk1"/>
              </a:buClr>
              <a:buSzPts val="2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sz="3000"/>
              <a:t>Order Details Table</a:t>
            </a:r>
            <a:endParaRPr sz="3000"/>
          </a:p>
        </p:txBody>
      </p:sp>
      <p:graphicFrame>
        <p:nvGraphicFramePr>
          <p:cNvPr id="195" name="Google Shape;195;p32"/>
          <p:cNvGraphicFramePr/>
          <p:nvPr/>
        </p:nvGraphicFramePr>
        <p:xfrm>
          <a:off x="838200" y="1630500"/>
          <a:ext cx="3000000" cy="3000000"/>
        </p:xfrm>
        <a:graphic>
          <a:graphicData uri="http://schemas.openxmlformats.org/drawingml/2006/table">
            <a:tbl>
              <a:tblPr>
                <a:noFill/>
                <a:tableStyleId>{854002E3-559B-4318-BC23-4293A4C1578C}</a:tableStyleId>
              </a:tblPr>
              <a:tblGrid>
                <a:gridCol w="1816800"/>
                <a:gridCol w="2550525"/>
                <a:gridCol w="2183650"/>
                <a:gridCol w="1834275"/>
                <a:gridCol w="1222850"/>
                <a:gridCol w="1292725"/>
              </a:tblGrid>
              <a:tr h="606850">
                <a:tc>
                  <a:txBody>
                    <a:bodyPr/>
                    <a:lstStyle/>
                    <a:p>
                      <a:pPr indent="0" lvl="0" marL="0" rtl="0" algn="l">
                        <a:spcBef>
                          <a:spcPts val="0"/>
                        </a:spcBef>
                        <a:spcAft>
                          <a:spcPts val="0"/>
                        </a:spcAft>
                        <a:buNone/>
                      </a:pPr>
                      <a:r>
                        <a:rPr lang="en-IN" sz="1600">
                          <a:latin typeface="Calibri"/>
                          <a:ea typeface="Calibri"/>
                          <a:cs typeface="Calibri"/>
                          <a:sym typeface="Calibri"/>
                        </a:rPr>
                        <a:t>Table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Column</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Data Type</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References</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Default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Not Null</a:t>
                      </a:r>
                      <a:endParaRPr sz="1600">
                        <a:latin typeface="Calibri"/>
                        <a:ea typeface="Calibri"/>
                        <a:cs typeface="Calibri"/>
                        <a:sym typeface="Calibri"/>
                      </a:endParaRPr>
                    </a:p>
                  </a:txBody>
                  <a:tcPr marT="63500" marB="63500" marR="63500" marL="63500"/>
                </a:tc>
              </a:tr>
              <a:tr h="925900">
                <a:tc>
                  <a:txBody>
                    <a:bodyPr/>
                    <a:lstStyle/>
                    <a:p>
                      <a:pPr indent="0" lvl="0" marL="0" rtl="0" algn="l">
                        <a:spcBef>
                          <a:spcPts val="0"/>
                        </a:spcBef>
                        <a:spcAft>
                          <a:spcPts val="0"/>
                        </a:spcAft>
                        <a:buNone/>
                      </a:pPr>
                      <a:r>
                        <a:rPr lang="en-IN" sz="1600">
                          <a:latin typeface="Calibri"/>
                          <a:ea typeface="Calibri"/>
                          <a:cs typeface="Calibri"/>
                          <a:sym typeface="Calibri"/>
                        </a:rPr>
                        <a:t>order_details</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order_id</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bigint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orders(order_id)</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a:t>
                      </a:r>
                      <a:endParaRPr sz="1600">
                        <a:latin typeface="Calibri"/>
                        <a:ea typeface="Calibri"/>
                        <a:cs typeface="Calibri"/>
                        <a:sym typeface="Calibri"/>
                      </a:endParaRPr>
                    </a:p>
                  </a:txBody>
                  <a:tcPr marT="63500" marB="63500" marR="63500" marL="63500"/>
                </a:tc>
              </a:tr>
              <a:tr h="588075">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delivery_at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text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a:t>
                      </a:r>
                      <a:endParaRPr sz="1600">
                        <a:latin typeface="Calibri"/>
                        <a:ea typeface="Calibri"/>
                        <a:cs typeface="Calibri"/>
                        <a:sym typeface="Calibri"/>
                      </a:endParaRPr>
                    </a:p>
                  </a:txBody>
                  <a:tcPr marT="63500" marB="63500" marR="63500" marL="63500"/>
                </a:tc>
              </a:tr>
              <a:tr h="588075">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payment_method</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text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a:t>
                      </a:r>
                      <a:endParaRPr sz="1600">
                        <a:latin typeface="Calibri"/>
                        <a:ea typeface="Calibri"/>
                        <a:cs typeface="Calibri"/>
                        <a:sym typeface="Calibri"/>
                      </a:endParaRPr>
                    </a:p>
                  </a:txBody>
                  <a:tcPr marT="63500" marB="63500" marR="63500" marL="63500"/>
                </a:tc>
              </a:tr>
              <a:tr h="588075">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amount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int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a:t>
                      </a:r>
                      <a:endParaRPr sz="1600">
                        <a:latin typeface="Calibri"/>
                        <a:ea typeface="Calibri"/>
                        <a:cs typeface="Calibri"/>
                        <a:sym typeface="Calibri"/>
                      </a:endParaRPr>
                    </a:p>
                  </a:txBody>
                  <a:tcPr marT="63500" marB="63500" marR="63500" marL="63500"/>
                </a:tc>
              </a:tr>
              <a:tr h="588075">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status</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text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a:t>
                      </a:r>
                      <a:endParaRPr sz="1600">
                        <a:latin typeface="Calibri"/>
                        <a:ea typeface="Calibri"/>
                        <a:cs typeface="Calibri"/>
                        <a:sym typeface="Calibri"/>
                      </a:endParaRPr>
                    </a:p>
                  </a:txBody>
                  <a:tcPr marT="63500" marB="63500" marR="63500" marL="63500"/>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sz="3000"/>
              <a:t>Unique Keys</a:t>
            </a:r>
            <a:endParaRPr sz="3000"/>
          </a:p>
        </p:txBody>
      </p:sp>
      <p:graphicFrame>
        <p:nvGraphicFramePr>
          <p:cNvPr id="201" name="Google Shape;201;p33"/>
          <p:cNvGraphicFramePr/>
          <p:nvPr/>
        </p:nvGraphicFramePr>
        <p:xfrm>
          <a:off x="914400" y="1706700"/>
          <a:ext cx="3000000" cy="3000000"/>
        </p:xfrm>
        <a:graphic>
          <a:graphicData uri="http://schemas.openxmlformats.org/drawingml/2006/table">
            <a:tbl>
              <a:tblPr>
                <a:noFill/>
                <a:tableStyleId>{854002E3-559B-4318-BC23-4293A4C1578C}</a:tableStyleId>
              </a:tblPr>
              <a:tblGrid>
                <a:gridCol w="2657325"/>
                <a:gridCol w="2657325"/>
                <a:gridCol w="2657325"/>
                <a:gridCol w="2657325"/>
              </a:tblGrid>
              <a:tr h="632050">
                <a:tc>
                  <a:txBody>
                    <a:bodyPr/>
                    <a:lstStyle/>
                    <a:p>
                      <a:pPr indent="0" lvl="0" marL="0" rtl="0" algn="l">
                        <a:spcBef>
                          <a:spcPts val="0"/>
                        </a:spcBef>
                        <a:spcAft>
                          <a:spcPts val="0"/>
                        </a:spcAft>
                        <a:buNone/>
                      </a:pPr>
                      <a:r>
                        <a:rPr lang="en-IN" sz="1600">
                          <a:latin typeface="Calibri"/>
                          <a:ea typeface="Calibri"/>
                          <a:cs typeface="Calibri"/>
                          <a:sym typeface="Calibri"/>
                        </a:rPr>
                        <a:t>Type</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Table</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Key</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Columns</a:t>
                      </a:r>
                      <a:endParaRPr sz="1600">
                        <a:latin typeface="Calibri"/>
                        <a:ea typeface="Calibri"/>
                        <a:cs typeface="Calibri"/>
                        <a:sym typeface="Calibri"/>
                      </a:endParaRPr>
                    </a:p>
                  </a:txBody>
                  <a:tcPr marT="63500" marB="63500" marR="63500" marL="63500"/>
                </a:tc>
              </a:tr>
              <a:tr h="460550">
                <a:tc>
                  <a:txBody>
                    <a:bodyPr/>
                    <a:lstStyle/>
                    <a:p>
                      <a:pPr indent="0" lvl="0" marL="0" rtl="0" algn="l">
                        <a:spcBef>
                          <a:spcPts val="0"/>
                        </a:spcBef>
                        <a:spcAft>
                          <a:spcPts val="0"/>
                        </a:spcAft>
                        <a:buNone/>
                      </a:pPr>
                      <a:r>
                        <a:rPr lang="en-IN" sz="1600">
                          <a:latin typeface="Calibri"/>
                          <a:ea typeface="Calibri"/>
                          <a:cs typeface="Calibri"/>
                          <a:sym typeface="Calibri"/>
                        </a:rPr>
                        <a:t>primary</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users</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users_pkey</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user_id</a:t>
                      </a:r>
                      <a:endParaRPr sz="1600">
                        <a:latin typeface="Calibri"/>
                        <a:ea typeface="Calibri"/>
                        <a:cs typeface="Calibri"/>
                        <a:sym typeface="Calibri"/>
                      </a:endParaRPr>
                    </a:p>
                  </a:txBody>
                  <a:tcPr marT="63500" marB="63500" marR="63500" marL="63500"/>
                </a:tc>
              </a:tr>
              <a:tr h="460550">
                <a:tc>
                  <a:txBody>
                    <a:bodyPr/>
                    <a:lstStyle/>
                    <a:p>
                      <a:pPr indent="0" lvl="0" marL="0" rtl="0" algn="l">
                        <a:spcBef>
                          <a:spcPts val="0"/>
                        </a:spcBef>
                        <a:spcAft>
                          <a:spcPts val="0"/>
                        </a:spcAft>
                        <a:buNone/>
                      </a:pPr>
                      <a:r>
                        <a:rPr lang="en-IN" sz="1600">
                          <a:latin typeface="Calibri"/>
                          <a:ea typeface="Calibri"/>
                          <a:cs typeface="Calibri"/>
                          <a:sym typeface="Calibri"/>
                        </a:rPr>
                        <a:t>unique</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users</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email_unique_key</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email</a:t>
                      </a:r>
                      <a:endParaRPr sz="1600">
                        <a:latin typeface="Calibri"/>
                        <a:ea typeface="Calibri"/>
                        <a:cs typeface="Calibri"/>
                        <a:sym typeface="Calibri"/>
                      </a:endParaRPr>
                    </a:p>
                  </a:txBody>
                  <a:tcPr marT="63500" marB="63500" marR="63500" marL="63500"/>
                </a:tc>
              </a:tr>
              <a:tr h="460550">
                <a:tc>
                  <a:txBody>
                    <a:bodyPr/>
                    <a:lstStyle/>
                    <a:p>
                      <a:pPr indent="0" lvl="0" marL="0" rtl="0" algn="l">
                        <a:spcBef>
                          <a:spcPts val="0"/>
                        </a:spcBef>
                        <a:spcAft>
                          <a:spcPts val="0"/>
                        </a:spcAft>
                        <a:buNone/>
                      </a:pPr>
                      <a:r>
                        <a:rPr lang="en-IN" sz="1600">
                          <a:latin typeface="Calibri"/>
                          <a:ea typeface="Calibri"/>
                          <a:cs typeface="Calibri"/>
                          <a:sym typeface="Calibri"/>
                        </a:rPr>
                        <a:t>primary</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products</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products_pkey</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product_id</a:t>
                      </a:r>
                      <a:endParaRPr sz="1600">
                        <a:latin typeface="Calibri"/>
                        <a:ea typeface="Calibri"/>
                        <a:cs typeface="Calibri"/>
                        <a:sym typeface="Calibri"/>
                      </a:endParaRPr>
                    </a:p>
                  </a:txBody>
                  <a:tcPr marT="63500" marB="63500" marR="63500" marL="63500"/>
                </a:tc>
              </a:tr>
              <a:tr h="460550">
                <a:tc>
                  <a:txBody>
                    <a:bodyPr/>
                    <a:lstStyle/>
                    <a:p>
                      <a:pPr indent="0" lvl="0" marL="0" rtl="0" algn="l">
                        <a:spcBef>
                          <a:spcPts val="0"/>
                        </a:spcBef>
                        <a:spcAft>
                          <a:spcPts val="0"/>
                        </a:spcAft>
                        <a:buNone/>
                      </a:pPr>
                      <a:r>
                        <a:rPr lang="en-IN" sz="1600">
                          <a:latin typeface="Calibri"/>
                          <a:ea typeface="Calibri"/>
                          <a:cs typeface="Calibri"/>
                          <a:sym typeface="Calibri"/>
                        </a:rPr>
                        <a:t>primary</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cart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cart_pkey</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(user_id, product_id)</a:t>
                      </a:r>
                      <a:endParaRPr sz="1600">
                        <a:latin typeface="Calibri"/>
                        <a:ea typeface="Calibri"/>
                        <a:cs typeface="Calibri"/>
                        <a:sym typeface="Calibri"/>
                      </a:endParaRPr>
                    </a:p>
                  </a:txBody>
                  <a:tcPr marT="63500" marB="63500" marR="63500" marL="63500"/>
                </a:tc>
              </a:tr>
              <a:tr h="725125">
                <a:tc>
                  <a:txBody>
                    <a:bodyPr/>
                    <a:lstStyle/>
                    <a:p>
                      <a:pPr indent="0" lvl="0" marL="0" rtl="0" algn="l">
                        <a:spcBef>
                          <a:spcPts val="0"/>
                        </a:spcBef>
                        <a:spcAft>
                          <a:spcPts val="0"/>
                        </a:spcAft>
                        <a:buNone/>
                      </a:pPr>
                      <a:r>
                        <a:rPr lang="en-IN" sz="1600">
                          <a:latin typeface="Calibri"/>
                          <a:ea typeface="Calibri"/>
                          <a:cs typeface="Calibri"/>
                          <a:sym typeface="Calibri"/>
                        </a:rPr>
                        <a:t>primary</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orders</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orders_pkey</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(Order_id, product_id)</a:t>
                      </a:r>
                      <a:endParaRPr sz="1600">
                        <a:latin typeface="Calibri"/>
                        <a:ea typeface="Calibri"/>
                        <a:cs typeface="Calibri"/>
                        <a:sym typeface="Calibri"/>
                      </a:endParaRPr>
                    </a:p>
                  </a:txBody>
                  <a:tcPr marT="63500" marB="63500" marR="63500" marL="63500"/>
                </a:tc>
              </a:tr>
              <a:tr h="460550">
                <a:tc>
                  <a:txBody>
                    <a:bodyPr/>
                    <a:lstStyle/>
                    <a:p>
                      <a:pPr indent="0" lvl="0" marL="0" rtl="0" algn="l">
                        <a:spcBef>
                          <a:spcPts val="0"/>
                        </a:spcBef>
                        <a:spcAft>
                          <a:spcPts val="0"/>
                        </a:spcAft>
                        <a:buNone/>
                      </a:pPr>
                      <a:r>
                        <a:rPr lang="en-IN" sz="1600">
                          <a:latin typeface="Calibri"/>
                          <a:ea typeface="Calibri"/>
                          <a:cs typeface="Calibri"/>
                          <a:sym typeface="Calibri"/>
                        </a:rPr>
                        <a:t>primary</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order_details</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order_details_pkey</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order_id</a:t>
                      </a:r>
                      <a:endParaRPr sz="1600">
                        <a:latin typeface="Calibri"/>
                        <a:ea typeface="Calibri"/>
                        <a:cs typeface="Calibri"/>
                        <a:sym typeface="Calibri"/>
                      </a:endParaRPr>
                    </a:p>
                  </a:txBody>
                  <a:tcPr marT="63500" marB="63500" marR="63500" marL="63500"/>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sz="3000"/>
              <a:t>Foreign</a:t>
            </a:r>
            <a:r>
              <a:rPr lang="en-IN" sz="3000"/>
              <a:t> Keys</a:t>
            </a:r>
            <a:endParaRPr sz="3000"/>
          </a:p>
        </p:txBody>
      </p:sp>
      <p:graphicFrame>
        <p:nvGraphicFramePr>
          <p:cNvPr id="207" name="Google Shape;207;p34"/>
          <p:cNvGraphicFramePr/>
          <p:nvPr/>
        </p:nvGraphicFramePr>
        <p:xfrm>
          <a:off x="932963" y="1731975"/>
          <a:ext cx="3000000" cy="3000000"/>
        </p:xfrm>
        <a:graphic>
          <a:graphicData uri="http://schemas.openxmlformats.org/drawingml/2006/table">
            <a:tbl>
              <a:tblPr>
                <a:noFill/>
                <a:tableStyleId>{854002E3-559B-4318-BC23-4293A4C1578C}</a:tableStyleId>
              </a:tblPr>
              <a:tblGrid>
                <a:gridCol w="2467475"/>
                <a:gridCol w="1782075"/>
                <a:gridCol w="2147625"/>
                <a:gridCol w="2147625"/>
                <a:gridCol w="2147625"/>
              </a:tblGrid>
              <a:tr h="571050">
                <a:tc>
                  <a:txBody>
                    <a:bodyPr/>
                    <a:lstStyle/>
                    <a:p>
                      <a:pPr indent="0" lvl="0" marL="0" rtl="0" algn="l">
                        <a:spcBef>
                          <a:spcPts val="0"/>
                        </a:spcBef>
                        <a:spcAft>
                          <a:spcPts val="0"/>
                        </a:spcAft>
                        <a:buNone/>
                      </a:pPr>
                      <a:r>
                        <a:rPr lang="en-IN" sz="1600">
                          <a:latin typeface="Calibri"/>
                          <a:ea typeface="Calibri"/>
                          <a:cs typeface="Calibri"/>
                          <a:sym typeface="Calibri"/>
                        </a:rPr>
                        <a:t>Key</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Table</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Columns</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Ref Table</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Ref Column</a:t>
                      </a:r>
                      <a:endParaRPr sz="1600">
                        <a:latin typeface="Calibri"/>
                        <a:ea typeface="Calibri"/>
                        <a:cs typeface="Calibri"/>
                        <a:sym typeface="Calibri"/>
                      </a:endParaRPr>
                    </a:p>
                  </a:txBody>
                  <a:tcPr marT="63500" marB="63500" marR="63500" marL="63500"/>
                </a:tc>
              </a:tr>
              <a:tr h="867675">
                <a:tc>
                  <a:txBody>
                    <a:bodyPr/>
                    <a:lstStyle/>
                    <a:p>
                      <a:pPr indent="0" lvl="0" marL="0" rtl="0" algn="l">
                        <a:spcBef>
                          <a:spcPts val="0"/>
                        </a:spcBef>
                        <a:spcAft>
                          <a:spcPts val="0"/>
                        </a:spcAft>
                        <a:buNone/>
                      </a:pPr>
                      <a:r>
                        <a:rPr lang="en-IN" sz="1600">
                          <a:latin typeface="Calibri"/>
                          <a:ea typeface="Calibri"/>
                          <a:cs typeface="Calibri"/>
                          <a:sym typeface="Calibri"/>
                        </a:rPr>
                        <a:t>cart_productid_fkey</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cart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product_id</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products</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product_id</a:t>
                      </a:r>
                      <a:endParaRPr sz="1600">
                        <a:latin typeface="Calibri"/>
                        <a:ea typeface="Calibri"/>
                        <a:cs typeface="Calibri"/>
                        <a:sym typeface="Calibri"/>
                      </a:endParaRPr>
                    </a:p>
                  </a:txBody>
                  <a:tcPr marT="63500" marB="63500" marR="63500" marL="63500"/>
                </a:tc>
              </a:tr>
              <a:tr h="867675">
                <a:tc>
                  <a:txBody>
                    <a:bodyPr/>
                    <a:lstStyle/>
                    <a:p>
                      <a:pPr indent="0" lvl="0" marL="0" rtl="0" algn="l">
                        <a:spcBef>
                          <a:spcPts val="0"/>
                        </a:spcBef>
                        <a:spcAft>
                          <a:spcPts val="0"/>
                        </a:spcAft>
                        <a:buNone/>
                      </a:pPr>
                      <a:r>
                        <a:rPr lang="en-IN" sz="1600">
                          <a:latin typeface="Calibri"/>
                          <a:ea typeface="Calibri"/>
                          <a:cs typeface="Calibri"/>
                          <a:sym typeface="Calibri"/>
                        </a:rPr>
                        <a:t>cart_userid_fkey</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cart</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user_id</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users</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user_id</a:t>
                      </a:r>
                      <a:endParaRPr sz="1600">
                        <a:latin typeface="Calibri"/>
                        <a:ea typeface="Calibri"/>
                        <a:cs typeface="Calibri"/>
                        <a:sym typeface="Calibri"/>
                      </a:endParaRPr>
                    </a:p>
                  </a:txBody>
                  <a:tcPr marT="63500" marB="63500" marR="63500" marL="63500"/>
                </a:tc>
              </a:tr>
              <a:tr h="867675">
                <a:tc>
                  <a:txBody>
                    <a:bodyPr/>
                    <a:lstStyle/>
                    <a:p>
                      <a:pPr indent="0" lvl="0" marL="0" rtl="0" algn="l">
                        <a:spcBef>
                          <a:spcPts val="0"/>
                        </a:spcBef>
                        <a:spcAft>
                          <a:spcPts val="0"/>
                        </a:spcAft>
                        <a:buNone/>
                      </a:pPr>
                      <a:r>
                        <a:rPr lang="en-IN" sz="1600">
                          <a:latin typeface="Calibri"/>
                          <a:ea typeface="Calibri"/>
                          <a:cs typeface="Calibri"/>
                          <a:sym typeface="Calibri"/>
                        </a:rPr>
                        <a:t>orders_productid_fkey</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orders</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product_id</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products</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product_id</a:t>
                      </a:r>
                      <a:endParaRPr sz="1600">
                        <a:latin typeface="Calibri"/>
                        <a:ea typeface="Calibri"/>
                        <a:cs typeface="Calibri"/>
                        <a:sym typeface="Calibri"/>
                      </a:endParaRPr>
                    </a:p>
                  </a:txBody>
                  <a:tcPr marT="63500" marB="63500" marR="63500" marL="63500"/>
                </a:tc>
              </a:tr>
              <a:tr h="867675">
                <a:tc>
                  <a:txBody>
                    <a:bodyPr/>
                    <a:lstStyle/>
                    <a:p>
                      <a:pPr indent="0" lvl="0" marL="0" rtl="0" algn="l">
                        <a:spcBef>
                          <a:spcPts val="0"/>
                        </a:spcBef>
                        <a:spcAft>
                          <a:spcPts val="0"/>
                        </a:spcAft>
                        <a:buNone/>
                      </a:pPr>
                      <a:r>
                        <a:rPr lang="en-IN" sz="1600">
                          <a:latin typeface="Calibri"/>
                          <a:ea typeface="Calibri"/>
                          <a:cs typeface="Calibri"/>
                          <a:sym typeface="Calibri"/>
                        </a:rPr>
                        <a:t>orders_userid_fkey</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orders</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user_id</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users</a:t>
                      </a:r>
                      <a:endParaRPr sz="1600">
                        <a:latin typeface="Calibri"/>
                        <a:ea typeface="Calibri"/>
                        <a:cs typeface="Calibri"/>
                        <a:sym typeface="Calibri"/>
                      </a:endParaRPr>
                    </a:p>
                  </a:txBody>
                  <a:tcPr marT="63500" marB="63500" marR="63500" marL="63500"/>
                </a:tc>
                <a:tc>
                  <a:txBody>
                    <a:bodyPr/>
                    <a:lstStyle/>
                    <a:p>
                      <a:pPr indent="0" lvl="0" marL="0" rtl="0" algn="l">
                        <a:spcBef>
                          <a:spcPts val="0"/>
                        </a:spcBef>
                        <a:spcAft>
                          <a:spcPts val="0"/>
                        </a:spcAft>
                        <a:buNone/>
                      </a:pPr>
                      <a:r>
                        <a:rPr lang="en-IN" sz="1600">
                          <a:latin typeface="Calibri"/>
                          <a:ea typeface="Calibri"/>
                          <a:cs typeface="Calibri"/>
                          <a:sym typeface="Calibri"/>
                        </a:rPr>
                        <a:t>user_id</a:t>
                      </a:r>
                      <a:endParaRPr sz="1600">
                        <a:latin typeface="Calibri"/>
                        <a:ea typeface="Calibri"/>
                        <a:cs typeface="Calibri"/>
                        <a:sym typeface="Calibri"/>
                      </a:endParaRPr>
                    </a:p>
                  </a:txBody>
                  <a:tcPr marT="63500" marB="63500" marR="63500" marL="63500"/>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Home page</a:t>
            </a:r>
            <a:endParaRPr/>
          </a:p>
        </p:txBody>
      </p:sp>
      <p:sp>
        <p:nvSpPr>
          <p:cNvPr id="213" name="Google Shape;213;p35"/>
          <p:cNvSpPr txBox="1"/>
          <p:nvPr>
            <p:ph idx="1" type="body"/>
          </p:nvPr>
        </p:nvSpPr>
        <p:spPr>
          <a:xfrm>
            <a:off x="838200" y="1828799"/>
            <a:ext cx="10515600" cy="434816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IN"/>
              <a:t>The home page has a Navbar and a list of products</a:t>
            </a:r>
            <a:endParaRPr/>
          </a:p>
          <a:p>
            <a:pPr indent="-228600" lvl="0" marL="228600" rtl="0" algn="l">
              <a:lnSpc>
                <a:spcPct val="150000"/>
              </a:lnSpc>
              <a:spcBef>
                <a:spcPts val="1000"/>
              </a:spcBef>
              <a:spcAft>
                <a:spcPts val="0"/>
              </a:spcAft>
              <a:buClr>
                <a:schemeClr val="dk1"/>
              </a:buClr>
              <a:buSzPts val="2800"/>
              <a:buChar char="•"/>
            </a:pPr>
            <a:r>
              <a:rPr lang="en-IN"/>
              <a:t>In home page itself the products are categorized by </a:t>
            </a:r>
            <a:r>
              <a:rPr lang="en-IN"/>
              <a:t>their</a:t>
            </a:r>
            <a:r>
              <a:rPr lang="en-IN"/>
              <a:t> main types like Jackets, Bags, Wallets, etc.</a:t>
            </a:r>
            <a:endParaRPr/>
          </a:p>
          <a:p>
            <a:pPr indent="-228600" lvl="0" marL="228600" rtl="0" algn="l">
              <a:lnSpc>
                <a:spcPct val="150000"/>
              </a:lnSpc>
              <a:spcBef>
                <a:spcPts val="1000"/>
              </a:spcBef>
              <a:spcAft>
                <a:spcPts val="0"/>
              </a:spcAft>
              <a:buClr>
                <a:schemeClr val="dk1"/>
              </a:buClr>
              <a:buSzPts val="2800"/>
              <a:buChar char="•"/>
            </a:pPr>
            <a:r>
              <a:rPr lang="en-IN"/>
              <a:t>It show four products of each category. </a:t>
            </a:r>
            <a:endParaRPr/>
          </a:p>
          <a:p>
            <a:pPr indent="-228600" lvl="0" marL="228600" rtl="0" algn="l">
              <a:lnSpc>
                <a:spcPct val="150000"/>
              </a:lnSpc>
              <a:spcBef>
                <a:spcPts val="1000"/>
              </a:spcBef>
              <a:spcAft>
                <a:spcPts val="0"/>
              </a:spcAft>
              <a:buSzPts val="2800"/>
              <a:buChar char="•"/>
            </a:pPr>
            <a:r>
              <a:rPr lang="en-IN"/>
              <a:t>If you want to view more products then just click the View All button which is on the right-most side of the category heading.</a:t>
            </a:r>
            <a:r>
              <a:rPr lang="en-IN"/>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Navbar</a:t>
            </a:r>
            <a:endParaRPr/>
          </a:p>
        </p:txBody>
      </p:sp>
      <p:sp>
        <p:nvSpPr>
          <p:cNvPr id="219" name="Google Shape;219;p36"/>
          <p:cNvSpPr txBox="1"/>
          <p:nvPr>
            <p:ph idx="1" type="body"/>
          </p:nvPr>
        </p:nvSpPr>
        <p:spPr>
          <a:xfrm>
            <a:off x="838200" y="1828799"/>
            <a:ext cx="10515600" cy="4348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IN"/>
              <a:t>The navbar contains Home, Login, Sign up, and a bag option.</a:t>
            </a:r>
            <a:endParaRPr/>
          </a:p>
          <a:p>
            <a:pPr indent="-228600" lvl="0" marL="228600" rtl="0" algn="l">
              <a:lnSpc>
                <a:spcPct val="150000"/>
              </a:lnSpc>
              <a:spcBef>
                <a:spcPts val="1000"/>
              </a:spcBef>
              <a:spcAft>
                <a:spcPts val="0"/>
              </a:spcAft>
              <a:buClr>
                <a:schemeClr val="dk1"/>
              </a:buClr>
              <a:buSzPts val="2800"/>
              <a:buChar char="•"/>
            </a:pPr>
            <a:r>
              <a:rPr lang="en-IN"/>
              <a:t>The Bag Icon has a badge on it which shows the total number of items present in the Bag.</a:t>
            </a:r>
            <a:endParaRPr/>
          </a:p>
          <a:p>
            <a:pPr indent="0" lvl="0" marL="177800" rtl="0" algn="l">
              <a:lnSpc>
                <a:spcPct val="90000"/>
              </a:lnSpc>
              <a:spcBef>
                <a:spcPts val="1000"/>
              </a:spcBef>
              <a:spcAft>
                <a:spcPts val="0"/>
              </a:spcAft>
              <a:buClr>
                <a:schemeClr val="dk1"/>
              </a:buClr>
              <a:buSzPts val="2800"/>
              <a:buNone/>
            </a:pPr>
            <a:r>
              <a:t/>
            </a:r>
            <a:endParaRPr/>
          </a:p>
        </p:txBody>
      </p:sp>
      <p:pic>
        <p:nvPicPr>
          <p:cNvPr id="220" name="Google Shape;220;p36"/>
          <p:cNvPicPr preferRelativeResize="0"/>
          <p:nvPr/>
        </p:nvPicPr>
        <p:blipFill>
          <a:blip r:embed="rId3">
            <a:alphaModFix/>
          </a:blip>
          <a:stretch>
            <a:fillRect/>
          </a:stretch>
        </p:blipFill>
        <p:spPr>
          <a:xfrm>
            <a:off x="4181325" y="2995150"/>
            <a:ext cx="744350" cy="515975"/>
          </a:xfrm>
          <a:prstGeom prst="rect">
            <a:avLst/>
          </a:prstGeom>
          <a:noFill/>
          <a:ln>
            <a:noFill/>
          </a:ln>
        </p:spPr>
      </p:pic>
      <p:pic>
        <p:nvPicPr>
          <p:cNvPr id="221" name="Google Shape;221;p36"/>
          <p:cNvPicPr preferRelativeResize="0"/>
          <p:nvPr/>
        </p:nvPicPr>
        <p:blipFill>
          <a:blip r:embed="rId4">
            <a:alphaModFix/>
          </a:blip>
          <a:stretch>
            <a:fillRect/>
          </a:stretch>
        </p:blipFill>
        <p:spPr>
          <a:xfrm>
            <a:off x="101875" y="4815449"/>
            <a:ext cx="11736234" cy="3762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Google Shape;226;p37"/>
          <p:cNvPicPr preferRelativeResize="0"/>
          <p:nvPr/>
        </p:nvPicPr>
        <p:blipFill>
          <a:blip r:embed="rId3">
            <a:alphaModFix/>
          </a:blip>
          <a:stretch>
            <a:fillRect/>
          </a:stretch>
        </p:blipFill>
        <p:spPr>
          <a:xfrm>
            <a:off x="253875" y="0"/>
            <a:ext cx="11625725" cy="68579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Sign Up Page</a:t>
            </a:r>
            <a:endParaRPr/>
          </a:p>
        </p:txBody>
      </p:sp>
      <p:sp>
        <p:nvSpPr>
          <p:cNvPr id="232" name="Google Shape;232;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IN"/>
              <a:t>The sign up page contains the fields which should be filled to complete the profile of the user before he/she starts using our services.</a:t>
            </a:r>
            <a:endParaRPr/>
          </a:p>
          <a:p>
            <a:pPr indent="-228600" lvl="0" marL="228600" rtl="0" algn="l">
              <a:lnSpc>
                <a:spcPct val="150000"/>
              </a:lnSpc>
              <a:spcBef>
                <a:spcPts val="1000"/>
              </a:spcBef>
              <a:spcAft>
                <a:spcPts val="0"/>
              </a:spcAft>
              <a:buClr>
                <a:schemeClr val="dk1"/>
              </a:buClr>
              <a:buSzPts val="2800"/>
              <a:buChar char="•"/>
            </a:pPr>
            <a:r>
              <a:rPr lang="en-IN"/>
              <a:t>This will include the name, email, password, date of birth and mobile no. which the customer will upload. This information will be added in the database from here.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Google Shape;237;p39"/>
          <p:cNvPicPr preferRelativeResize="0"/>
          <p:nvPr/>
        </p:nvPicPr>
        <p:blipFill>
          <a:blip r:embed="rId3">
            <a:alphaModFix/>
          </a:blip>
          <a:stretch>
            <a:fillRect/>
          </a:stretch>
        </p:blipFill>
        <p:spPr>
          <a:xfrm>
            <a:off x="152400" y="152400"/>
            <a:ext cx="11887198" cy="653481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Login Page</a:t>
            </a:r>
            <a:endParaRPr/>
          </a:p>
        </p:txBody>
      </p:sp>
      <p:sp>
        <p:nvSpPr>
          <p:cNvPr id="243" name="Google Shape;243;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590"/>
              <a:buChar char="•"/>
            </a:pPr>
            <a:r>
              <a:rPr lang="en-IN" sz="2590"/>
              <a:t>So if you are already have an account then the Login Page appears. </a:t>
            </a:r>
            <a:endParaRPr/>
          </a:p>
          <a:p>
            <a:pPr indent="-228600" lvl="0" marL="228600" rtl="0" algn="l">
              <a:lnSpc>
                <a:spcPct val="150000"/>
              </a:lnSpc>
              <a:spcBef>
                <a:spcPts val="1000"/>
              </a:spcBef>
              <a:spcAft>
                <a:spcPts val="0"/>
              </a:spcAft>
              <a:buClr>
                <a:schemeClr val="dk1"/>
              </a:buClr>
              <a:buSzPts val="2590"/>
              <a:buChar char="•"/>
            </a:pPr>
            <a:r>
              <a:rPr lang="en-IN" sz="2590"/>
              <a:t>Here he/she can enter the email and password where it is authenticated from the database contents which were entered in the database from the sign up page.</a:t>
            </a:r>
            <a:endParaRPr/>
          </a:p>
          <a:p>
            <a:pPr indent="-228600" lvl="0" marL="228600" rtl="0" algn="l">
              <a:lnSpc>
                <a:spcPct val="150000"/>
              </a:lnSpc>
              <a:spcBef>
                <a:spcPts val="1000"/>
              </a:spcBef>
              <a:spcAft>
                <a:spcPts val="0"/>
              </a:spcAft>
              <a:buClr>
                <a:schemeClr val="dk1"/>
              </a:buClr>
              <a:buSzPts val="2590"/>
              <a:buChar char="•"/>
            </a:pPr>
            <a:r>
              <a:rPr lang="en-IN" sz="2590"/>
              <a:t>If the email and password are not correct the user will be redirected to the login page again with the errors he made and iff it is correct he will be redirected to the home page.</a:t>
            </a:r>
            <a:endParaRPr sz="259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41"/>
          <p:cNvPicPr preferRelativeResize="0"/>
          <p:nvPr/>
        </p:nvPicPr>
        <p:blipFill>
          <a:blip r:embed="rId3">
            <a:alphaModFix/>
          </a:blip>
          <a:stretch>
            <a:fillRect/>
          </a:stretch>
        </p:blipFill>
        <p:spPr>
          <a:xfrm>
            <a:off x="152400" y="152400"/>
            <a:ext cx="11224524" cy="655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5"/>
          <p:cNvSpPr txBox="1"/>
          <p:nvPr>
            <p:ph type="title"/>
          </p:nvPr>
        </p:nvSpPr>
        <p:spPr>
          <a:xfrm>
            <a:off x="838200" y="2127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Features Included</a:t>
            </a:r>
            <a:endParaRPr/>
          </a:p>
        </p:txBody>
      </p:sp>
      <p:sp>
        <p:nvSpPr>
          <p:cNvPr id="98" name="Google Shape;98;p15"/>
          <p:cNvSpPr txBox="1"/>
          <p:nvPr>
            <p:ph idx="1" type="body"/>
          </p:nvPr>
        </p:nvSpPr>
        <p:spPr>
          <a:xfrm>
            <a:off x="838200" y="1430594"/>
            <a:ext cx="10515600" cy="5265173"/>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IN"/>
              <a:t>Signing up new users by accepting their profile (email, </a:t>
            </a:r>
            <a:r>
              <a:rPr lang="en-IN"/>
              <a:t> name, password,</a:t>
            </a:r>
            <a:r>
              <a:rPr lang="en-IN"/>
              <a:t> date of birth and mobile no.).</a:t>
            </a:r>
            <a:endParaRPr/>
          </a:p>
          <a:p>
            <a:pPr indent="-228600" lvl="0" marL="228600" rtl="0" algn="l">
              <a:lnSpc>
                <a:spcPct val="150000"/>
              </a:lnSpc>
              <a:spcBef>
                <a:spcPts val="1000"/>
              </a:spcBef>
              <a:spcAft>
                <a:spcPts val="0"/>
              </a:spcAft>
              <a:buClr>
                <a:schemeClr val="dk1"/>
              </a:buClr>
              <a:buSzPts val="2800"/>
              <a:buChar char="•"/>
            </a:pPr>
            <a:r>
              <a:rPr lang="en-IN"/>
              <a:t>Login Authentication of the users.</a:t>
            </a:r>
            <a:endParaRPr/>
          </a:p>
          <a:p>
            <a:pPr indent="-228600" lvl="0" marL="228600" rtl="0" algn="l">
              <a:lnSpc>
                <a:spcPct val="150000"/>
              </a:lnSpc>
              <a:spcBef>
                <a:spcPts val="1000"/>
              </a:spcBef>
              <a:spcAft>
                <a:spcPts val="0"/>
              </a:spcAft>
              <a:buSzPts val="2800"/>
              <a:buChar char="•"/>
            </a:pPr>
            <a:r>
              <a:rPr lang="en-IN"/>
              <a:t>Authenticating users using Json Web Tokens.</a:t>
            </a:r>
            <a:endParaRPr/>
          </a:p>
          <a:p>
            <a:pPr indent="-228600" lvl="0" marL="228600" rtl="0" algn="l">
              <a:lnSpc>
                <a:spcPct val="150000"/>
              </a:lnSpc>
              <a:spcBef>
                <a:spcPts val="1000"/>
              </a:spcBef>
              <a:spcAft>
                <a:spcPts val="0"/>
              </a:spcAft>
              <a:buClr>
                <a:schemeClr val="dk1"/>
              </a:buClr>
              <a:buSzPts val="2800"/>
              <a:buChar char="•"/>
            </a:pPr>
            <a:r>
              <a:rPr lang="en-IN"/>
              <a:t>Providing customers a various variety of products to choose from</a:t>
            </a:r>
            <a:endParaRPr/>
          </a:p>
          <a:p>
            <a:pPr indent="-228600" lvl="0" marL="228600" rtl="0" algn="l">
              <a:lnSpc>
                <a:spcPct val="150000"/>
              </a:lnSpc>
              <a:spcBef>
                <a:spcPts val="1000"/>
              </a:spcBef>
              <a:spcAft>
                <a:spcPts val="0"/>
              </a:spcAft>
              <a:buClr>
                <a:schemeClr val="dk1"/>
              </a:buClr>
              <a:buSzPts val="2800"/>
              <a:buChar char="•"/>
            </a:pPr>
            <a:r>
              <a:rPr lang="en-IN"/>
              <a:t>Providing customers with a great description of products.</a:t>
            </a:r>
            <a:endParaRPr/>
          </a:p>
          <a:p>
            <a:pPr indent="-228600" lvl="0" marL="228600" rtl="0" algn="l">
              <a:lnSpc>
                <a:spcPct val="150000"/>
              </a:lnSpc>
              <a:spcBef>
                <a:spcPts val="1000"/>
              </a:spcBef>
              <a:spcAft>
                <a:spcPts val="0"/>
              </a:spcAft>
              <a:buClr>
                <a:schemeClr val="dk1"/>
              </a:buClr>
              <a:buSzPts val="2800"/>
              <a:buChar char="•"/>
            </a:pPr>
            <a:r>
              <a:rPr lang="en-IN"/>
              <a:t>Customers can add products to the cart.</a:t>
            </a:r>
            <a:endParaRPr/>
          </a:p>
          <a:p>
            <a:pPr indent="-50800" lvl="0" marL="228600" rtl="0" algn="l">
              <a:lnSpc>
                <a:spcPct val="150000"/>
              </a:lnSpc>
              <a:spcBef>
                <a:spcPts val="1000"/>
              </a:spcBef>
              <a:spcAft>
                <a:spcPts val="0"/>
              </a:spcAft>
              <a:buClr>
                <a:schemeClr val="dk1"/>
              </a:buClr>
              <a:buSzPts val="2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Google Shape;253;p42"/>
          <p:cNvPicPr preferRelativeResize="0"/>
          <p:nvPr/>
        </p:nvPicPr>
        <p:blipFill>
          <a:blip r:embed="rId3">
            <a:alphaModFix/>
          </a:blip>
          <a:stretch>
            <a:fillRect/>
          </a:stretch>
        </p:blipFill>
        <p:spPr>
          <a:xfrm>
            <a:off x="1600200" y="1843075"/>
            <a:ext cx="8991600" cy="4238625"/>
          </a:xfrm>
          <a:prstGeom prst="rect">
            <a:avLst/>
          </a:prstGeom>
          <a:noFill/>
          <a:ln>
            <a:noFill/>
          </a:ln>
        </p:spPr>
      </p:pic>
      <p:sp>
        <p:nvSpPr>
          <p:cNvPr id="254" name="Google Shape;254;p42"/>
          <p:cNvSpPr txBox="1"/>
          <p:nvPr/>
        </p:nvSpPr>
        <p:spPr>
          <a:xfrm>
            <a:off x="554850" y="570450"/>
            <a:ext cx="11253300" cy="833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IN" sz="3100">
                <a:solidFill>
                  <a:schemeClr val="dk1"/>
                </a:solidFill>
                <a:latin typeface="Calibri"/>
                <a:ea typeface="Calibri"/>
                <a:cs typeface="Calibri"/>
                <a:sym typeface="Calibri"/>
              </a:rPr>
              <a:t>If you enter wrong credentials you get the errors like this</a:t>
            </a:r>
            <a:endParaRPr sz="1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View All Products</a:t>
            </a:r>
            <a:endParaRPr/>
          </a:p>
        </p:txBody>
      </p:sp>
      <p:sp>
        <p:nvSpPr>
          <p:cNvPr id="260" name="Google Shape;260;p43"/>
          <p:cNvSpPr txBox="1"/>
          <p:nvPr>
            <p:ph idx="1" type="body"/>
          </p:nvPr>
        </p:nvSpPr>
        <p:spPr>
          <a:xfrm>
            <a:off x="838200" y="1563329"/>
            <a:ext cx="10515600" cy="4613634"/>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IN"/>
              <a:t>If you click the button from view all from home page then you are redirected to view all products page.</a:t>
            </a:r>
            <a:endParaRPr/>
          </a:p>
          <a:p>
            <a:pPr indent="-228600" lvl="0" marL="228600" rtl="0" algn="l">
              <a:lnSpc>
                <a:spcPct val="150000"/>
              </a:lnSpc>
              <a:spcBef>
                <a:spcPts val="1000"/>
              </a:spcBef>
              <a:spcAft>
                <a:spcPts val="0"/>
              </a:spcAft>
              <a:buClr>
                <a:schemeClr val="dk1"/>
              </a:buClr>
              <a:buSzPts val="2800"/>
              <a:buChar char="•"/>
            </a:pPr>
            <a:r>
              <a:rPr lang="en-IN"/>
              <a:t>Here you can view all of our products.</a:t>
            </a:r>
            <a:endParaRPr/>
          </a:p>
          <a:p>
            <a:pPr indent="-228600" lvl="0" marL="228600" rtl="0" algn="l">
              <a:lnSpc>
                <a:spcPct val="150000"/>
              </a:lnSpc>
              <a:spcBef>
                <a:spcPts val="1000"/>
              </a:spcBef>
              <a:spcAft>
                <a:spcPts val="0"/>
              </a:spcAft>
              <a:buClr>
                <a:schemeClr val="dk1"/>
              </a:buClr>
              <a:buSzPts val="2800"/>
              <a:buChar char="•"/>
            </a:pPr>
            <a:r>
              <a:rPr lang="en-IN"/>
              <a:t>We have paginated this page so that we don’t make </a:t>
            </a:r>
            <a:r>
              <a:rPr lang="en-IN"/>
              <a:t>unnecessary</a:t>
            </a:r>
            <a:r>
              <a:rPr lang="en-IN"/>
              <a:t> calls to our database get a lots of data.</a:t>
            </a:r>
            <a:endParaRPr/>
          </a:p>
          <a:p>
            <a:pPr indent="-228600" lvl="0" marL="228600" rtl="0" algn="l">
              <a:lnSpc>
                <a:spcPct val="150000"/>
              </a:lnSpc>
              <a:spcBef>
                <a:spcPts val="1000"/>
              </a:spcBef>
              <a:spcAft>
                <a:spcPts val="0"/>
              </a:spcAft>
              <a:buClr>
                <a:schemeClr val="dk1"/>
              </a:buClr>
              <a:buSzPts val="2800"/>
              <a:buChar char="•"/>
            </a:pPr>
            <a:r>
              <a:rPr lang="en-IN"/>
              <a:t>As you scroll down you we will get loader till you get more products from the database.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pic>
        <p:nvPicPr>
          <p:cNvPr id="265" name="Google Shape;265;p44"/>
          <p:cNvPicPr preferRelativeResize="0"/>
          <p:nvPr/>
        </p:nvPicPr>
        <p:blipFill>
          <a:blip r:embed="rId3">
            <a:alphaModFix/>
          </a:blip>
          <a:stretch>
            <a:fillRect/>
          </a:stretch>
        </p:blipFill>
        <p:spPr>
          <a:xfrm>
            <a:off x="644125" y="152400"/>
            <a:ext cx="10821358" cy="6553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45"/>
          <p:cNvPicPr preferRelativeResize="0"/>
          <p:nvPr/>
        </p:nvPicPr>
        <p:blipFill>
          <a:blip r:embed="rId3">
            <a:alphaModFix/>
          </a:blip>
          <a:stretch>
            <a:fillRect/>
          </a:stretch>
        </p:blipFill>
        <p:spPr>
          <a:xfrm>
            <a:off x="1328473" y="990175"/>
            <a:ext cx="9535050" cy="5639650"/>
          </a:xfrm>
          <a:prstGeom prst="rect">
            <a:avLst/>
          </a:prstGeom>
          <a:noFill/>
          <a:ln>
            <a:noFill/>
          </a:ln>
        </p:spPr>
      </p:pic>
      <p:sp>
        <p:nvSpPr>
          <p:cNvPr id="271" name="Google Shape;271;p45"/>
          <p:cNvSpPr txBox="1"/>
          <p:nvPr/>
        </p:nvSpPr>
        <p:spPr>
          <a:xfrm>
            <a:off x="533400" y="228600"/>
            <a:ext cx="10988100" cy="1136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IN" sz="3100">
                <a:solidFill>
                  <a:schemeClr val="dk1"/>
                </a:solidFill>
                <a:latin typeface="Calibri"/>
                <a:ea typeface="Calibri"/>
                <a:cs typeface="Calibri"/>
                <a:sym typeface="Calibri"/>
              </a:rPr>
              <a:t>Paginating Data</a:t>
            </a:r>
            <a:endParaRPr sz="2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6"/>
          <p:cNvSpPr txBox="1"/>
          <p:nvPr>
            <p:ph idx="1" type="body"/>
          </p:nvPr>
        </p:nvSpPr>
        <p:spPr>
          <a:xfrm>
            <a:off x="838200" y="211401"/>
            <a:ext cx="10515600" cy="6444600"/>
          </a:xfrm>
          <a:prstGeom prst="rect">
            <a:avLst/>
          </a:prstGeom>
          <a:noFill/>
          <a:ln>
            <a:noFill/>
          </a:ln>
        </p:spPr>
        <p:txBody>
          <a:bodyPr anchorCtr="0" anchor="t" bIns="45700" lIns="91425" spcFirstLastPara="1" rIns="91425" wrap="square" tIns="45700">
            <a:noAutofit/>
          </a:bodyPr>
          <a:lstStyle/>
          <a:p>
            <a:pPr indent="-203200" lvl="0" marL="228600" rtl="0" algn="l">
              <a:lnSpc>
                <a:spcPct val="150000"/>
              </a:lnSpc>
              <a:spcBef>
                <a:spcPts val="1000"/>
              </a:spcBef>
              <a:spcAft>
                <a:spcPts val="0"/>
              </a:spcAft>
              <a:buClr>
                <a:schemeClr val="dk1"/>
              </a:buClr>
              <a:buSzPts val="2400"/>
              <a:buChar char="•"/>
            </a:pPr>
            <a:r>
              <a:rPr lang="en-IN" sz="2400"/>
              <a:t>This page comes with powerful sorting and filtering techniques.</a:t>
            </a:r>
            <a:endParaRPr sz="2400"/>
          </a:p>
          <a:p>
            <a:pPr indent="-203200" lvl="0" marL="228600" rtl="0" algn="l">
              <a:lnSpc>
                <a:spcPct val="150000"/>
              </a:lnSpc>
              <a:spcBef>
                <a:spcPts val="1000"/>
              </a:spcBef>
              <a:spcAft>
                <a:spcPts val="0"/>
              </a:spcAft>
              <a:buSzPts val="2400"/>
              <a:buChar char="•"/>
            </a:pPr>
            <a:r>
              <a:rPr lang="en-IN" sz="2400"/>
              <a:t>As you click on filter you will get the popup asking for you to select the filter you want to apply.</a:t>
            </a:r>
            <a:endParaRPr sz="2400"/>
          </a:p>
          <a:p>
            <a:pPr indent="0" lvl="0" marL="228600" rtl="0" algn="l">
              <a:lnSpc>
                <a:spcPct val="150000"/>
              </a:lnSpc>
              <a:spcBef>
                <a:spcPts val="1000"/>
              </a:spcBef>
              <a:spcAft>
                <a:spcPts val="0"/>
              </a:spcAft>
              <a:buNone/>
            </a:pPr>
            <a:r>
              <a:t/>
            </a:r>
            <a:endParaRPr sz="2400"/>
          </a:p>
          <a:p>
            <a:pPr indent="-50800" lvl="0" marL="228600" rtl="0" algn="l">
              <a:lnSpc>
                <a:spcPct val="150000"/>
              </a:lnSpc>
              <a:spcBef>
                <a:spcPts val="1000"/>
              </a:spcBef>
              <a:spcAft>
                <a:spcPts val="0"/>
              </a:spcAft>
              <a:buClr>
                <a:schemeClr val="dk1"/>
              </a:buClr>
              <a:buSzPts val="2800"/>
              <a:buNone/>
            </a:pPr>
            <a:r>
              <a:t/>
            </a:r>
            <a:endParaRPr sz="2400"/>
          </a:p>
        </p:txBody>
      </p:sp>
      <p:pic>
        <p:nvPicPr>
          <p:cNvPr id="277" name="Google Shape;277;p46"/>
          <p:cNvPicPr preferRelativeResize="0"/>
          <p:nvPr/>
        </p:nvPicPr>
        <p:blipFill>
          <a:blip r:embed="rId3">
            <a:alphaModFix/>
          </a:blip>
          <a:stretch>
            <a:fillRect/>
          </a:stretch>
        </p:blipFill>
        <p:spPr>
          <a:xfrm>
            <a:off x="3905650" y="1686125"/>
            <a:ext cx="4380699" cy="50330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7"/>
          <p:cNvSpPr txBox="1"/>
          <p:nvPr>
            <p:ph idx="1" type="body"/>
          </p:nvPr>
        </p:nvSpPr>
        <p:spPr>
          <a:xfrm>
            <a:off x="838200" y="211401"/>
            <a:ext cx="10515600" cy="6444600"/>
          </a:xfrm>
          <a:prstGeom prst="rect">
            <a:avLst/>
          </a:prstGeom>
          <a:noFill/>
          <a:ln>
            <a:noFill/>
          </a:ln>
        </p:spPr>
        <p:txBody>
          <a:bodyPr anchorCtr="0" anchor="t" bIns="45700" lIns="91425" spcFirstLastPara="1" rIns="91425" wrap="square" tIns="45700">
            <a:noAutofit/>
          </a:bodyPr>
          <a:lstStyle/>
          <a:p>
            <a:pPr indent="-203200" lvl="0" marL="228600" rtl="0" algn="l">
              <a:lnSpc>
                <a:spcPct val="150000"/>
              </a:lnSpc>
              <a:spcBef>
                <a:spcPts val="1000"/>
              </a:spcBef>
              <a:spcAft>
                <a:spcPts val="0"/>
              </a:spcAft>
              <a:buClr>
                <a:schemeClr val="dk1"/>
              </a:buClr>
              <a:buSzPts val="2400"/>
              <a:buChar char="•"/>
            </a:pPr>
            <a:r>
              <a:rPr lang="en-IN" sz="2400"/>
              <a:t>This page comes with powerful sorting and filtering techniques.</a:t>
            </a:r>
            <a:endParaRPr sz="2400"/>
          </a:p>
          <a:p>
            <a:pPr indent="-203200" lvl="0" marL="228600" rtl="0" algn="l">
              <a:lnSpc>
                <a:spcPct val="150000"/>
              </a:lnSpc>
              <a:spcBef>
                <a:spcPts val="1000"/>
              </a:spcBef>
              <a:spcAft>
                <a:spcPts val="0"/>
              </a:spcAft>
              <a:buSzPts val="2400"/>
              <a:buChar char="•"/>
            </a:pPr>
            <a:r>
              <a:rPr lang="en-IN" sz="2400"/>
              <a:t>As you click on sort you will get the popup asking for you to select the sort by option and sorting order you want.</a:t>
            </a:r>
            <a:endParaRPr sz="2400"/>
          </a:p>
          <a:p>
            <a:pPr indent="0" lvl="0" marL="228600" rtl="0" algn="l">
              <a:lnSpc>
                <a:spcPct val="150000"/>
              </a:lnSpc>
              <a:spcBef>
                <a:spcPts val="1000"/>
              </a:spcBef>
              <a:spcAft>
                <a:spcPts val="0"/>
              </a:spcAft>
              <a:buNone/>
            </a:pPr>
            <a:r>
              <a:t/>
            </a:r>
            <a:endParaRPr sz="2400"/>
          </a:p>
          <a:p>
            <a:pPr indent="-50800" lvl="0" marL="228600" rtl="0" algn="l">
              <a:lnSpc>
                <a:spcPct val="150000"/>
              </a:lnSpc>
              <a:spcBef>
                <a:spcPts val="1000"/>
              </a:spcBef>
              <a:spcAft>
                <a:spcPts val="0"/>
              </a:spcAft>
              <a:buClr>
                <a:schemeClr val="dk1"/>
              </a:buClr>
              <a:buSzPts val="2800"/>
              <a:buNone/>
            </a:pPr>
            <a:r>
              <a:t/>
            </a:r>
            <a:endParaRPr sz="2400"/>
          </a:p>
        </p:txBody>
      </p:sp>
      <p:pic>
        <p:nvPicPr>
          <p:cNvPr id="283" name="Google Shape;283;p47"/>
          <p:cNvPicPr preferRelativeResize="0"/>
          <p:nvPr/>
        </p:nvPicPr>
        <p:blipFill>
          <a:blip r:embed="rId3">
            <a:alphaModFix/>
          </a:blip>
          <a:stretch>
            <a:fillRect/>
          </a:stretch>
        </p:blipFill>
        <p:spPr>
          <a:xfrm>
            <a:off x="2920925" y="2061650"/>
            <a:ext cx="5838699" cy="4531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8"/>
          <p:cNvSpPr txBox="1"/>
          <p:nvPr>
            <p:ph type="title"/>
          </p:nvPr>
        </p:nvSpPr>
        <p:spPr>
          <a:xfrm>
            <a:off x="838200" y="2127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Product Overview Page</a:t>
            </a:r>
            <a:endParaRPr/>
          </a:p>
        </p:txBody>
      </p:sp>
      <p:sp>
        <p:nvSpPr>
          <p:cNvPr id="289" name="Google Shape;289;p48"/>
          <p:cNvSpPr txBox="1"/>
          <p:nvPr>
            <p:ph idx="1" type="body"/>
          </p:nvPr>
        </p:nvSpPr>
        <p:spPr>
          <a:xfrm>
            <a:off x="838200" y="1258525"/>
            <a:ext cx="10515600" cy="5523300"/>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IN"/>
              <a:t>If you click on any product you are redirected to product overview screen.</a:t>
            </a:r>
            <a:endParaRPr/>
          </a:p>
          <a:p>
            <a:pPr indent="-228600" lvl="0" marL="228600" rtl="0" algn="l">
              <a:lnSpc>
                <a:spcPct val="150000"/>
              </a:lnSpc>
              <a:spcBef>
                <a:spcPts val="1000"/>
              </a:spcBef>
              <a:spcAft>
                <a:spcPts val="0"/>
              </a:spcAft>
              <a:buClr>
                <a:schemeClr val="dk1"/>
              </a:buClr>
              <a:buSzPts val="2800"/>
              <a:buChar char="•"/>
            </a:pPr>
            <a:r>
              <a:rPr lang="en-IN"/>
              <a:t>This page shows you all the details of the products like material its made of, compartment and all other details.</a:t>
            </a:r>
            <a:endParaRPr/>
          </a:p>
          <a:p>
            <a:pPr indent="-228600" lvl="0" marL="228600" rtl="0" algn="l">
              <a:lnSpc>
                <a:spcPct val="150000"/>
              </a:lnSpc>
              <a:spcBef>
                <a:spcPts val="1000"/>
              </a:spcBef>
              <a:spcAft>
                <a:spcPts val="0"/>
              </a:spcAft>
              <a:buClr>
                <a:schemeClr val="dk1"/>
              </a:buClr>
              <a:buSzPts val="2800"/>
              <a:buChar char="•"/>
            </a:pPr>
            <a:r>
              <a:rPr lang="en-IN"/>
              <a:t>This details are product specific</a:t>
            </a:r>
            <a:endParaRPr/>
          </a:p>
          <a:p>
            <a:pPr indent="-228600" lvl="0" marL="228600" rtl="0" algn="l">
              <a:lnSpc>
                <a:spcPct val="150000"/>
              </a:lnSpc>
              <a:spcBef>
                <a:spcPts val="1000"/>
              </a:spcBef>
              <a:spcAft>
                <a:spcPts val="0"/>
              </a:spcAft>
              <a:buClr>
                <a:schemeClr val="dk1"/>
              </a:buClr>
              <a:buSzPts val="2800"/>
              <a:buChar char="•"/>
            </a:pPr>
            <a:r>
              <a:rPr lang="en-IN"/>
              <a:t>You can also view images of products from various angles.</a:t>
            </a:r>
            <a:endParaRPr/>
          </a:p>
          <a:p>
            <a:pPr indent="-228600" lvl="0" marL="228600" rtl="0" algn="l">
              <a:lnSpc>
                <a:spcPct val="150000"/>
              </a:lnSpc>
              <a:spcBef>
                <a:spcPts val="1000"/>
              </a:spcBef>
              <a:spcAft>
                <a:spcPts val="0"/>
              </a:spcAft>
              <a:buClr>
                <a:schemeClr val="dk1"/>
              </a:buClr>
              <a:buSzPts val="2800"/>
              <a:buChar char="•"/>
            </a:pPr>
            <a:r>
              <a:rPr lang="en-IN"/>
              <a:t>We have also made this page mobile responsive. So it doesn’t matter on which device you are you still get seamless </a:t>
            </a:r>
            <a:r>
              <a:rPr lang="en-IN"/>
              <a:t>experience</a:t>
            </a:r>
            <a:r>
              <a:rPr lang="en-IN"/>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pic>
        <p:nvPicPr>
          <p:cNvPr id="294" name="Google Shape;294;p49"/>
          <p:cNvPicPr preferRelativeResize="0"/>
          <p:nvPr/>
        </p:nvPicPr>
        <p:blipFill>
          <a:blip r:embed="rId3">
            <a:alphaModFix/>
          </a:blip>
          <a:stretch>
            <a:fillRect/>
          </a:stretch>
        </p:blipFill>
        <p:spPr>
          <a:xfrm>
            <a:off x="619275" y="152400"/>
            <a:ext cx="11008579" cy="65532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p50"/>
          <p:cNvPicPr preferRelativeResize="0"/>
          <p:nvPr/>
        </p:nvPicPr>
        <p:blipFill>
          <a:blip r:embed="rId3">
            <a:alphaModFix/>
          </a:blip>
          <a:stretch>
            <a:fillRect/>
          </a:stretch>
        </p:blipFill>
        <p:spPr>
          <a:xfrm>
            <a:off x="914400" y="152400"/>
            <a:ext cx="3042557" cy="6553199"/>
          </a:xfrm>
          <a:prstGeom prst="rect">
            <a:avLst/>
          </a:prstGeom>
          <a:noFill/>
          <a:ln>
            <a:noFill/>
          </a:ln>
        </p:spPr>
      </p:pic>
      <p:pic>
        <p:nvPicPr>
          <p:cNvPr id="300" name="Google Shape;300;p50"/>
          <p:cNvPicPr preferRelativeResize="0"/>
          <p:nvPr/>
        </p:nvPicPr>
        <p:blipFill>
          <a:blip r:embed="rId4">
            <a:alphaModFix/>
          </a:blip>
          <a:stretch>
            <a:fillRect/>
          </a:stretch>
        </p:blipFill>
        <p:spPr>
          <a:xfrm>
            <a:off x="4642757" y="152400"/>
            <a:ext cx="3005237" cy="6553199"/>
          </a:xfrm>
          <a:prstGeom prst="rect">
            <a:avLst/>
          </a:prstGeom>
          <a:noFill/>
          <a:ln>
            <a:noFill/>
          </a:ln>
        </p:spPr>
      </p:pic>
      <p:pic>
        <p:nvPicPr>
          <p:cNvPr id="301" name="Google Shape;301;p50"/>
          <p:cNvPicPr preferRelativeResize="0"/>
          <p:nvPr/>
        </p:nvPicPr>
        <p:blipFill>
          <a:blip r:embed="rId5">
            <a:alphaModFix/>
          </a:blip>
          <a:stretch>
            <a:fillRect/>
          </a:stretch>
        </p:blipFill>
        <p:spPr>
          <a:xfrm>
            <a:off x="8333794" y="152400"/>
            <a:ext cx="3019612" cy="6553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5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Snackbar</a:t>
            </a:r>
            <a:endParaRPr/>
          </a:p>
        </p:txBody>
      </p:sp>
      <p:sp>
        <p:nvSpPr>
          <p:cNvPr id="307" name="Google Shape;307;p51"/>
          <p:cNvSpPr txBox="1"/>
          <p:nvPr>
            <p:ph idx="1" type="body"/>
          </p:nvPr>
        </p:nvSpPr>
        <p:spPr>
          <a:xfrm>
            <a:off x="838200" y="1563326"/>
            <a:ext cx="10515600" cy="3741300"/>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IN"/>
              <a:t>We added a little snackbar to keep the overall </a:t>
            </a:r>
            <a:r>
              <a:rPr lang="en-IN"/>
              <a:t>experience</a:t>
            </a:r>
            <a:r>
              <a:rPr lang="en-IN"/>
              <a:t> interactive</a:t>
            </a:r>
            <a:r>
              <a:rPr lang="en-IN"/>
              <a:t>.</a:t>
            </a:r>
            <a:endParaRPr/>
          </a:p>
          <a:p>
            <a:pPr indent="-228600" lvl="0" marL="228600" rtl="0" algn="l">
              <a:lnSpc>
                <a:spcPct val="150000"/>
              </a:lnSpc>
              <a:spcBef>
                <a:spcPts val="1000"/>
              </a:spcBef>
              <a:spcAft>
                <a:spcPts val="0"/>
              </a:spcAft>
              <a:buClr>
                <a:schemeClr val="dk1"/>
              </a:buClr>
              <a:buSzPts val="2800"/>
              <a:buChar char="•"/>
            </a:pPr>
            <a:r>
              <a:rPr lang="en-IN"/>
              <a:t>Suppose if you add product to cart you get that little snackbar from left bottom of screen saying item added to cart successfully.</a:t>
            </a:r>
            <a:endParaRPr/>
          </a:p>
          <a:p>
            <a:pPr indent="-228600" lvl="0" marL="228600" rtl="0" algn="l">
              <a:lnSpc>
                <a:spcPct val="150000"/>
              </a:lnSpc>
              <a:spcBef>
                <a:spcPts val="1000"/>
              </a:spcBef>
              <a:spcAft>
                <a:spcPts val="0"/>
              </a:spcAft>
              <a:buClr>
                <a:schemeClr val="dk1"/>
              </a:buClr>
              <a:buSzPts val="2800"/>
              <a:buChar char="•"/>
            </a:pPr>
            <a:r>
              <a:rPr lang="en-IN"/>
              <a:t>It also shows you errors if you do something that you are not supposed to do</a:t>
            </a:r>
            <a:endParaRPr/>
          </a:p>
          <a:p>
            <a:pPr indent="0" lvl="0" marL="228600" rtl="0" algn="l">
              <a:lnSpc>
                <a:spcPct val="150000"/>
              </a:lnSpc>
              <a:spcBef>
                <a:spcPts val="1000"/>
              </a:spcBef>
              <a:spcAft>
                <a:spcPts val="0"/>
              </a:spcAft>
              <a:buNone/>
            </a:pPr>
            <a:r>
              <a:t/>
            </a:r>
            <a:endParaRPr/>
          </a:p>
        </p:txBody>
      </p:sp>
      <p:pic>
        <p:nvPicPr>
          <p:cNvPr id="308" name="Google Shape;308;p51"/>
          <p:cNvPicPr preferRelativeResize="0"/>
          <p:nvPr/>
        </p:nvPicPr>
        <p:blipFill>
          <a:blip r:embed="rId3">
            <a:alphaModFix/>
          </a:blip>
          <a:stretch>
            <a:fillRect/>
          </a:stretch>
        </p:blipFill>
        <p:spPr>
          <a:xfrm>
            <a:off x="4114800" y="5457026"/>
            <a:ext cx="4010025" cy="70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6"/>
          <p:cNvSpPr txBox="1"/>
          <p:nvPr>
            <p:ph idx="1" type="body"/>
          </p:nvPr>
        </p:nvSpPr>
        <p:spPr>
          <a:xfrm>
            <a:off x="838200" y="211401"/>
            <a:ext cx="10515600" cy="6444600"/>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IN"/>
              <a:t>Customers can delete products from the cart.</a:t>
            </a:r>
            <a:endParaRPr/>
          </a:p>
          <a:p>
            <a:pPr indent="-228600" lvl="0" marL="228600" rtl="0" algn="l">
              <a:lnSpc>
                <a:spcPct val="150000"/>
              </a:lnSpc>
              <a:spcBef>
                <a:spcPts val="1000"/>
              </a:spcBef>
              <a:spcAft>
                <a:spcPts val="0"/>
              </a:spcAft>
              <a:buClr>
                <a:schemeClr val="dk1"/>
              </a:buClr>
              <a:buSzPts val="2800"/>
              <a:buChar char="•"/>
            </a:pPr>
            <a:r>
              <a:rPr lang="en-IN"/>
              <a:t>Customers can instantly buy products by clicking Buy Now button.</a:t>
            </a:r>
            <a:endParaRPr/>
          </a:p>
          <a:p>
            <a:pPr indent="-228600" lvl="0" marL="228600" rtl="0" algn="l">
              <a:lnSpc>
                <a:spcPct val="150000"/>
              </a:lnSpc>
              <a:spcBef>
                <a:spcPts val="1000"/>
              </a:spcBef>
              <a:spcAft>
                <a:spcPts val="0"/>
              </a:spcAft>
              <a:buSzPts val="2800"/>
              <a:buChar char="•"/>
            </a:pPr>
            <a:r>
              <a:rPr lang="en-IN"/>
              <a:t>Providing a powerful sort and filter </a:t>
            </a:r>
            <a:r>
              <a:rPr lang="en-IN"/>
              <a:t>tool feature to browse products on there choice and also in there price range</a:t>
            </a:r>
            <a:r>
              <a:rPr lang="en-IN"/>
              <a:t>.</a:t>
            </a:r>
            <a:endParaRPr/>
          </a:p>
          <a:p>
            <a:pPr indent="-228600" lvl="0" marL="228600" rtl="0" algn="l">
              <a:lnSpc>
                <a:spcPct val="150000"/>
              </a:lnSpc>
              <a:spcBef>
                <a:spcPts val="1000"/>
              </a:spcBef>
              <a:spcAft>
                <a:spcPts val="0"/>
              </a:spcAft>
              <a:buClr>
                <a:schemeClr val="dk1"/>
              </a:buClr>
              <a:buSzPts val="2800"/>
              <a:buChar char="•"/>
            </a:pPr>
            <a:r>
              <a:rPr lang="en-IN"/>
              <a:t>Providing a great checkout experience.</a:t>
            </a:r>
            <a:endParaRPr/>
          </a:p>
          <a:p>
            <a:pPr indent="-228600" lvl="0" marL="228600" rtl="0" algn="l">
              <a:lnSpc>
                <a:spcPct val="150000"/>
              </a:lnSpc>
              <a:spcBef>
                <a:spcPts val="1000"/>
              </a:spcBef>
              <a:spcAft>
                <a:spcPts val="0"/>
              </a:spcAft>
              <a:buClr>
                <a:schemeClr val="dk1"/>
              </a:buClr>
              <a:buSzPts val="2800"/>
              <a:buChar char="•"/>
            </a:pPr>
            <a:r>
              <a:rPr lang="en-IN"/>
              <a:t>Providing functionality to add and delete address.</a:t>
            </a:r>
            <a:endParaRPr/>
          </a:p>
          <a:p>
            <a:pPr indent="-228600" lvl="0" marL="228600" rtl="0" algn="l">
              <a:lnSpc>
                <a:spcPct val="150000"/>
              </a:lnSpc>
              <a:spcBef>
                <a:spcPts val="1000"/>
              </a:spcBef>
              <a:spcAft>
                <a:spcPts val="0"/>
              </a:spcAft>
              <a:buClr>
                <a:schemeClr val="dk1"/>
              </a:buClr>
              <a:buSzPts val="2800"/>
              <a:buChar char="•"/>
            </a:pPr>
            <a:r>
              <a:rPr lang="en-IN"/>
              <a:t>Customers can save multiple address and choose one to be default.</a:t>
            </a:r>
            <a:endParaRPr/>
          </a:p>
          <a:p>
            <a:pPr indent="-228600" lvl="0" marL="228600" rtl="0" algn="l">
              <a:lnSpc>
                <a:spcPct val="150000"/>
              </a:lnSpc>
              <a:spcBef>
                <a:spcPts val="1000"/>
              </a:spcBef>
              <a:spcAft>
                <a:spcPts val="0"/>
              </a:spcAft>
              <a:buSzPts val="1800"/>
              <a:buChar char="•"/>
            </a:pPr>
            <a:r>
              <a:rPr lang="en-IN"/>
              <a:t>Providing different options for payments like Cash on Delivery, debit card, credit card, upi, etc</a:t>
            </a:r>
            <a:r>
              <a:rPr lang="en-IN"/>
              <a:t>.</a:t>
            </a:r>
            <a:endParaRPr/>
          </a:p>
          <a:p>
            <a:pPr indent="-50800" lvl="0" marL="228600" rtl="0" algn="l">
              <a:lnSpc>
                <a:spcPct val="150000"/>
              </a:lnSpc>
              <a:spcBef>
                <a:spcPts val="1000"/>
              </a:spcBef>
              <a:spcAft>
                <a:spcPts val="0"/>
              </a:spcAft>
              <a:buClr>
                <a:schemeClr val="dk1"/>
              </a:buClr>
              <a:buSzPts val="28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52"/>
          <p:cNvSpPr txBox="1"/>
          <p:nvPr>
            <p:ph type="title"/>
          </p:nvPr>
        </p:nvSpPr>
        <p:spPr>
          <a:xfrm>
            <a:off x="838200" y="603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Bag</a:t>
            </a:r>
            <a:endParaRPr/>
          </a:p>
        </p:txBody>
      </p:sp>
      <p:sp>
        <p:nvSpPr>
          <p:cNvPr id="314" name="Google Shape;314;p52"/>
          <p:cNvSpPr txBox="1"/>
          <p:nvPr>
            <p:ph idx="1" type="body"/>
          </p:nvPr>
        </p:nvSpPr>
        <p:spPr>
          <a:xfrm>
            <a:off x="838200" y="1182324"/>
            <a:ext cx="10515600" cy="5294700"/>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IN"/>
              <a:t>The bag show you all the products you added to the bag</a:t>
            </a:r>
            <a:r>
              <a:rPr lang="en-IN"/>
              <a:t>.</a:t>
            </a:r>
            <a:endParaRPr/>
          </a:p>
          <a:p>
            <a:pPr indent="-228600" lvl="0" marL="228600" rtl="0" algn="l">
              <a:lnSpc>
                <a:spcPct val="150000"/>
              </a:lnSpc>
              <a:spcBef>
                <a:spcPts val="1000"/>
              </a:spcBef>
              <a:spcAft>
                <a:spcPts val="0"/>
              </a:spcAft>
              <a:buClr>
                <a:schemeClr val="dk1"/>
              </a:buClr>
              <a:buSzPts val="2800"/>
              <a:buChar char="•"/>
            </a:pPr>
            <a:r>
              <a:rPr lang="en-IN"/>
              <a:t>There you can change the quantity of products or remove the product from the bag</a:t>
            </a:r>
            <a:r>
              <a:rPr lang="en-IN"/>
              <a:t>.</a:t>
            </a:r>
            <a:endParaRPr/>
          </a:p>
          <a:p>
            <a:pPr indent="-228600" lvl="0" marL="228600" rtl="0" algn="l">
              <a:lnSpc>
                <a:spcPct val="150000"/>
              </a:lnSpc>
              <a:spcBef>
                <a:spcPts val="1000"/>
              </a:spcBef>
              <a:spcAft>
                <a:spcPts val="0"/>
              </a:spcAft>
              <a:buClr>
                <a:schemeClr val="dk1"/>
              </a:buClr>
              <a:buSzPts val="2800"/>
              <a:buChar char="•"/>
            </a:pPr>
            <a:r>
              <a:rPr lang="en-IN"/>
              <a:t>We also included the clear bag option in bag so you can remove all them items from the bag directly in one go.</a:t>
            </a:r>
            <a:endParaRPr/>
          </a:p>
          <a:p>
            <a:pPr indent="-228600" lvl="0" marL="228600" rtl="0" algn="l">
              <a:lnSpc>
                <a:spcPct val="150000"/>
              </a:lnSpc>
              <a:spcBef>
                <a:spcPts val="1000"/>
              </a:spcBef>
              <a:spcAft>
                <a:spcPts val="0"/>
              </a:spcAft>
              <a:buClr>
                <a:schemeClr val="dk1"/>
              </a:buClr>
              <a:buSzPts val="2800"/>
              <a:buChar char="•"/>
            </a:pPr>
            <a:r>
              <a:rPr lang="en-IN"/>
              <a:t>It shows you the total summary your items in bag like total amount, the total money you are saving and also the amount you have to pay. </a:t>
            </a:r>
            <a:endParaRPr/>
          </a:p>
          <a:p>
            <a:pPr indent="-228600" lvl="0" marL="228600" rtl="0" algn="l">
              <a:lnSpc>
                <a:spcPct val="150000"/>
              </a:lnSpc>
              <a:spcBef>
                <a:spcPts val="1000"/>
              </a:spcBef>
              <a:spcAft>
                <a:spcPts val="0"/>
              </a:spcAft>
              <a:buSzPts val="2800"/>
              <a:buChar char="•"/>
            </a:pPr>
            <a:r>
              <a:rPr lang="en-IN"/>
              <a:t> And also an option Proceed to checkout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id="319" name="Google Shape;319;p53"/>
          <p:cNvPicPr preferRelativeResize="0"/>
          <p:nvPr/>
        </p:nvPicPr>
        <p:blipFill>
          <a:blip r:embed="rId3">
            <a:alphaModFix/>
          </a:blip>
          <a:stretch>
            <a:fillRect/>
          </a:stretch>
        </p:blipFill>
        <p:spPr>
          <a:xfrm>
            <a:off x="609600" y="152400"/>
            <a:ext cx="10915258" cy="6553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Checkout </a:t>
            </a:r>
            <a:endParaRPr/>
          </a:p>
        </p:txBody>
      </p:sp>
      <p:sp>
        <p:nvSpPr>
          <p:cNvPr id="325" name="Google Shape;325;p54"/>
          <p:cNvSpPr txBox="1"/>
          <p:nvPr>
            <p:ph idx="1" type="body"/>
          </p:nvPr>
        </p:nvSpPr>
        <p:spPr>
          <a:xfrm>
            <a:off x="838200" y="1563325"/>
            <a:ext cx="10515600" cy="5067300"/>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IN"/>
              <a:t>The checkout is 3 step process.</a:t>
            </a:r>
            <a:endParaRPr/>
          </a:p>
          <a:p>
            <a:pPr indent="-228600" lvl="0" marL="228600" rtl="0" algn="l">
              <a:lnSpc>
                <a:spcPct val="150000"/>
              </a:lnSpc>
              <a:spcBef>
                <a:spcPts val="1000"/>
              </a:spcBef>
              <a:spcAft>
                <a:spcPts val="0"/>
              </a:spcAft>
              <a:buClr>
                <a:schemeClr val="dk1"/>
              </a:buClr>
              <a:buSzPts val="2800"/>
              <a:buChar char="•"/>
            </a:pPr>
            <a:r>
              <a:rPr lang="en-IN"/>
              <a:t>In 1st you get the summary of what you are going to buy.</a:t>
            </a:r>
            <a:endParaRPr/>
          </a:p>
          <a:p>
            <a:pPr indent="-228600" lvl="0" marL="228600" rtl="0" algn="l">
              <a:lnSpc>
                <a:spcPct val="150000"/>
              </a:lnSpc>
              <a:spcBef>
                <a:spcPts val="1000"/>
              </a:spcBef>
              <a:spcAft>
                <a:spcPts val="0"/>
              </a:spcAft>
              <a:buClr>
                <a:schemeClr val="dk1"/>
              </a:buClr>
              <a:buSzPts val="2800"/>
              <a:buChar char="•"/>
            </a:pPr>
            <a:r>
              <a:rPr lang="en-IN"/>
              <a:t>In 2nd you select, add address where you want it to be delivered and also you can delete your saved address.</a:t>
            </a:r>
            <a:endParaRPr/>
          </a:p>
          <a:p>
            <a:pPr indent="-228600" lvl="0" marL="228600" rtl="0" algn="l">
              <a:lnSpc>
                <a:spcPct val="150000"/>
              </a:lnSpc>
              <a:spcBef>
                <a:spcPts val="1000"/>
              </a:spcBef>
              <a:spcAft>
                <a:spcPts val="0"/>
              </a:spcAft>
              <a:buClr>
                <a:schemeClr val="dk1"/>
              </a:buClr>
              <a:buSzPts val="2800"/>
              <a:buChar char="•"/>
            </a:pPr>
            <a:r>
              <a:rPr lang="en-IN"/>
              <a:t>In 3rd you get payment options like Cash on Delivery, Debit Card, Credit Card, UPI or net banking. </a:t>
            </a:r>
            <a:endParaRPr/>
          </a:p>
          <a:p>
            <a:pPr indent="-228600" lvl="0" marL="228600" rtl="0" algn="l">
              <a:lnSpc>
                <a:spcPct val="150000"/>
              </a:lnSpc>
              <a:spcBef>
                <a:spcPts val="1000"/>
              </a:spcBef>
              <a:spcAft>
                <a:spcPts val="0"/>
              </a:spcAft>
              <a:buSzPts val="2800"/>
              <a:buChar char="•"/>
            </a:pPr>
            <a:r>
              <a:rPr lang="en-IN"/>
              <a:t>As your payment is successfull your order is placed</a:t>
            </a:r>
            <a:endParaRPr/>
          </a:p>
          <a:p>
            <a:pPr indent="0" lvl="0" marL="228600" rtl="0" algn="l">
              <a:lnSpc>
                <a:spcPct val="150000"/>
              </a:lnSpc>
              <a:spcBef>
                <a:spcPts val="1000"/>
              </a:spcBef>
              <a:spcAft>
                <a:spcPts val="0"/>
              </a:spcAft>
              <a:buNone/>
            </a:pPr>
            <a:r>
              <a:t/>
            </a:r>
            <a:endParaRPr/>
          </a:p>
          <a:p>
            <a:pPr indent="0" lvl="0" marL="228600" rtl="0" algn="l">
              <a:lnSpc>
                <a:spcPct val="150000"/>
              </a:lnSpc>
              <a:spcBef>
                <a:spcPts val="10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pic>
        <p:nvPicPr>
          <p:cNvPr id="330" name="Google Shape;330;p55"/>
          <p:cNvPicPr preferRelativeResize="0"/>
          <p:nvPr/>
        </p:nvPicPr>
        <p:blipFill>
          <a:blip r:embed="rId3">
            <a:alphaModFix/>
          </a:blip>
          <a:stretch>
            <a:fillRect/>
          </a:stretch>
        </p:blipFill>
        <p:spPr>
          <a:xfrm>
            <a:off x="1709000" y="897575"/>
            <a:ext cx="8774002" cy="5771000"/>
          </a:xfrm>
          <a:prstGeom prst="rect">
            <a:avLst/>
          </a:prstGeom>
          <a:noFill/>
          <a:ln>
            <a:noFill/>
          </a:ln>
        </p:spPr>
      </p:pic>
      <p:sp>
        <p:nvSpPr>
          <p:cNvPr id="331" name="Google Shape;331;p55"/>
          <p:cNvSpPr txBox="1"/>
          <p:nvPr/>
        </p:nvSpPr>
        <p:spPr>
          <a:xfrm>
            <a:off x="0" y="145675"/>
            <a:ext cx="12192000" cy="574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IN" sz="3100">
                <a:solidFill>
                  <a:schemeClr val="dk1"/>
                </a:solidFill>
                <a:latin typeface="Calibri"/>
                <a:ea typeface="Calibri"/>
                <a:cs typeface="Calibri"/>
                <a:sym typeface="Calibri"/>
              </a:rPr>
              <a:t>First Step</a:t>
            </a:r>
            <a:endParaRPr sz="1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6"/>
          <p:cNvSpPr txBox="1"/>
          <p:nvPr/>
        </p:nvSpPr>
        <p:spPr>
          <a:xfrm>
            <a:off x="0" y="145675"/>
            <a:ext cx="12192000" cy="574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IN" sz="3100">
                <a:solidFill>
                  <a:schemeClr val="dk1"/>
                </a:solidFill>
                <a:latin typeface="Calibri"/>
                <a:ea typeface="Calibri"/>
                <a:cs typeface="Calibri"/>
                <a:sym typeface="Calibri"/>
              </a:rPr>
              <a:t>Second</a:t>
            </a:r>
            <a:r>
              <a:rPr lang="en-IN" sz="3100">
                <a:solidFill>
                  <a:schemeClr val="dk1"/>
                </a:solidFill>
                <a:latin typeface="Calibri"/>
                <a:ea typeface="Calibri"/>
                <a:cs typeface="Calibri"/>
                <a:sym typeface="Calibri"/>
              </a:rPr>
              <a:t> Step</a:t>
            </a:r>
            <a:endParaRPr sz="100">
              <a:solidFill>
                <a:schemeClr val="dk1"/>
              </a:solidFill>
              <a:latin typeface="Calibri"/>
              <a:ea typeface="Calibri"/>
              <a:cs typeface="Calibri"/>
              <a:sym typeface="Calibri"/>
            </a:endParaRPr>
          </a:p>
        </p:txBody>
      </p:sp>
      <p:pic>
        <p:nvPicPr>
          <p:cNvPr id="337" name="Google Shape;337;p56"/>
          <p:cNvPicPr preferRelativeResize="0"/>
          <p:nvPr/>
        </p:nvPicPr>
        <p:blipFill>
          <a:blip r:embed="rId3">
            <a:alphaModFix/>
          </a:blip>
          <a:stretch>
            <a:fillRect/>
          </a:stretch>
        </p:blipFill>
        <p:spPr>
          <a:xfrm>
            <a:off x="2029613" y="1042325"/>
            <a:ext cx="8132775" cy="5432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7"/>
          <p:cNvSpPr txBox="1"/>
          <p:nvPr/>
        </p:nvSpPr>
        <p:spPr>
          <a:xfrm>
            <a:off x="0" y="145675"/>
            <a:ext cx="12192000" cy="574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IN" sz="3100">
                <a:solidFill>
                  <a:schemeClr val="dk1"/>
                </a:solidFill>
                <a:latin typeface="Calibri"/>
                <a:ea typeface="Calibri"/>
                <a:cs typeface="Calibri"/>
                <a:sym typeface="Calibri"/>
              </a:rPr>
              <a:t>Second Step - Adding Address</a:t>
            </a:r>
            <a:endParaRPr sz="100">
              <a:solidFill>
                <a:schemeClr val="dk1"/>
              </a:solidFill>
              <a:latin typeface="Calibri"/>
              <a:ea typeface="Calibri"/>
              <a:cs typeface="Calibri"/>
              <a:sym typeface="Calibri"/>
            </a:endParaRPr>
          </a:p>
        </p:txBody>
      </p:sp>
      <p:pic>
        <p:nvPicPr>
          <p:cNvPr id="343" name="Google Shape;343;p57"/>
          <p:cNvPicPr preferRelativeResize="0"/>
          <p:nvPr/>
        </p:nvPicPr>
        <p:blipFill>
          <a:blip r:embed="rId3">
            <a:alphaModFix/>
          </a:blip>
          <a:stretch>
            <a:fillRect/>
          </a:stretch>
        </p:blipFill>
        <p:spPr>
          <a:xfrm>
            <a:off x="2100413" y="821775"/>
            <a:ext cx="7991180" cy="58333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8"/>
          <p:cNvSpPr txBox="1"/>
          <p:nvPr/>
        </p:nvSpPr>
        <p:spPr>
          <a:xfrm>
            <a:off x="0" y="145675"/>
            <a:ext cx="12192000" cy="574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IN" sz="3100">
                <a:solidFill>
                  <a:schemeClr val="dk1"/>
                </a:solidFill>
                <a:latin typeface="Calibri"/>
                <a:ea typeface="Calibri"/>
                <a:cs typeface="Calibri"/>
                <a:sym typeface="Calibri"/>
              </a:rPr>
              <a:t>Third</a:t>
            </a:r>
            <a:r>
              <a:rPr lang="en-IN" sz="3100">
                <a:solidFill>
                  <a:schemeClr val="dk1"/>
                </a:solidFill>
                <a:latin typeface="Calibri"/>
                <a:ea typeface="Calibri"/>
                <a:cs typeface="Calibri"/>
                <a:sym typeface="Calibri"/>
              </a:rPr>
              <a:t> Step - Choosing Option</a:t>
            </a:r>
            <a:endParaRPr sz="100">
              <a:solidFill>
                <a:schemeClr val="dk1"/>
              </a:solidFill>
              <a:latin typeface="Calibri"/>
              <a:ea typeface="Calibri"/>
              <a:cs typeface="Calibri"/>
              <a:sym typeface="Calibri"/>
            </a:endParaRPr>
          </a:p>
        </p:txBody>
      </p:sp>
      <p:pic>
        <p:nvPicPr>
          <p:cNvPr id="349" name="Google Shape;349;p58"/>
          <p:cNvPicPr preferRelativeResize="0"/>
          <p:nvPr/>
        </p:nvPicPr>
        <p:blipFill>
          <a:blip r:embed="rId3">
            <a:alphaModFix/>
          </a:blip>
          <a:stretch>
            <a:fillRect/>
          </a:stretch>
        </p:blipFill>
        <p:spPr>
          <a:xfrm>
            <a:off x="1979413" y="834400"/>
            <a:ext cx="8233187" cy="58333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9"/>
          <p:cNvSpPr txBox="1"/>
          <p:nvPr/>
        </p:nvSpPr>
        <p:spPr>
          <a:xfrm>
            <a:off x="0" y="145675"/>
            <a:ext cx="12192000" cy="574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IN" sz="3100">
                <a:solidFill>
                  <a:schemeClr val="dk1"/>
                </a:solidFill>
                <a:latin typeface="Calibri"/>
                <a:ea typeface="Calibri"/>
                <a:cs typeface="Calibri"/>
                <a:sym typeface="Calibri"/>
              </a:rPr>
              <a:t>Third Step - Making Payment</a:t>
            </a:r>
            <a:endParaRPr sz="100">
              <a:solidFill>
                <a:schemeClr val="dk1"/>
              </a:solidFill>
              <a:latin typeface="Calibri"/>
              <a:ea typeface="Calibri"/>
              <a:cs typeface="Calibri"/>
              <a:sym typeface="Calibri"/>
            </a:endParaRPr>
          </a:p>
        </p:txBody>
      </p:sp>
      <p:pic>
        <p:nvPicPr>
          <p:cNvPr id="355" name="Google Shape;355;p59"/>
          <p:cNvPicPr preferRelativeResize="0"/>
          <p:nvPr/>
        </p:nvPicPr>
        <p:blipFill>
          <a:blip r:embed="rId3">
            <a:alphaModFix/>
          </a:blip>
          <a:stretch>
            <a:fillRect/>
          </a:stretch>
        </p:blipFill>
        <p:spPr>
          <a:xfrm>
            <a:off x="2857813" y="783875"/>
            <a:ext cx="6476368" cy="58333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60"/>
          <p:cNvSpPr txBox="1"/>
          <p:nvPr/>
        </p:nvSpPr>
        <p:spPr>
          <a:xfrm>
            <a:off x="0" y="145675"/>
            <a:ext cx="12192000" cy="574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IN" sz="3100">
                <a:solidFill>
                  <a:schemeClr val="dk1"/>
                </a:solidFill>
                <a:latin typeface="Calibri"/>
                <a:ea typeface="Calibri"/>
                <a:cs typeface="Calibri"/>
                <a:sym typeface="Calibri"/>
              </a:rPr>
              <a:t>Order Placed Screen</a:t>
            </a:r>
            <a:endParaRPr sz="100">
              <a:solidFill>
                <a:schemeClr val="dk1"/>
              </a:solidFill>
              <a:latin typeface="Calibri"/>
              <a:ea typeface="Calibri"/>
              <a:cs typeface="Calibri"/>
              <a:sym typeface="Calibri"/>
            </a:endParaRPr>
          </a:p>
        </p:txBody>
      </p:sp>
      <p:pic>
        <p:nvPicPr>
          <p:cNvPr id="361" name="Google Shape;361;p60"/>
          <p:cNvPicPr preferRelativeResize="0"/>
          <p:nvPr/>
        </p:nvPicPr>
        <p:blipFill>
          <a:blip r:embed="rId3">
            <a:alphaModFix/>
          </a:blip>
          <a:stretch>
            <a:fillRect/>
          </a:stretch>
        </p:blipFill>
        <p:spPr>
          <a:xfrm>
            <a:off x="1802200" y="872275"/>
            <a:ext cx="8587604" cy="58333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61"/>
          <p:cNvSpPr txBox="1"/>
          <p:nvPr/>
        </p:nvSpPr>
        <p:spPr>
          <a:xfrm>
            <a:off x="-76200" y="2888875"/>
            <a:ext cx="12192000" cy="574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IN" sz="3100">
                <a:solidFill>
                  <a:schemeClr val="dk1"/>
                </a:solidFill>
                <a:latin typeface="Calibri"/>
                <a:ea typeface="Calibri"/>
                <a:cs typeface="Calibri"/>
                <a:sym typeface="Calibri"/>
              </a:rPr>
              <a:t>Website is hosted at</a:t>
            </a:r>
            <a:endParaRPr sz="3100">
              <a:solidFill>
                <a:schemeClr val="dk1"/>
              </a:solidFill>
              <a:latin typeface="Calibri"/>
              <a:ea typeface="Calibri"/>
              <a:cs typeface="Calibri"/>
              <a:sym typeface="Calibri"/>
            </a:endParaRPr>
          </a:p>
          <a:p>
            <a:pPr indent="0" lvl="0" marL="0" rtl="0" algn="ctr">
              <a:lnSpc>
                <a:spcPct val="90000"/>
              </a:lnSpc>
              <a:spcBef>
                <a:spcPts val="0"/>
              </a:spcBef>
              <a:spcAft>
                <a:spcPts val="0"/>
              </a:spcAft>
              <a:buNone/>
            </a:pPr>
            <a:r>
              <a:rPr lang="en-IN" sz="4000">
                <a:solidFill>
                  <a:schemeClr val="dk1"/>
                </a:solidFill>
                <a:latin typeface="Nunito"/>
                <a:ea typeface="Nunito"/>
                <a:cs typeface="Nunito"/>
                <a:sym typeface="Nunito"/>
              </a:rPr>
              <a:t> </a:t>
            </a:r>
            <a:r>
              <a:rPr lang="en-IN" sz="2800" u="sng">
                <a:solidFill>
                  <a:schemeClr val="hlink"/>
                </a:solidFill>
                <a:latin typeface="Nunito"/>
                <a:ea typeface="Nunito"/>
                <a:cs typeface="Nunito"/>
                <a:sym typeface="Nunito"/>
                <a:hlinkClick r:id="rId3"/>
              </a:rPr>
              <a:t>https://leather-b123b.firebaseapp.com/</a:t>
            </a:r>
            <a:endParaRPr sz="4800">
              <a:solidFill>
                <a:schemeClr val="dk1"/>
              </a:solidFill>
              <a:latin typeface="Nunito"/>
              <a:ea typeface="Nunito"/>
              <a:cs typeface="Nunito"/>
              <a:sym typeface="Nunito"/>
            </a:endParaRPr>
          </a:p>
          <a:p>
            <a:pPr indent="0" lvl="0" marL="0" rtl="0" algn="ctr">
              <a:lnSpc>
                <a:spcPct val="90000"/>
              </a:lnSpc>
              <a:spcBef>
                <a:spcPts val="0"/>
              </a:spcBef>
              <a:spcAft>
                <a:spcPts val="0"/>
              </a:spcAft>
              <a:buNone/>
            </a:pPr>
            <a:r>
              <a:t/>
            </a:r>
            <a:endParaRPr sz="31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Tools used</a:t>
            </a:r>
            <a:endParaRPr/>
          </a:p>
        </p:txBody>
      </p:sp>
      <p:sp>
        <p:nvSpPr>
          <p:cNvPr id="109" name="Google Shape;109;p17"/>
          <p:cNvSpPr txBox="1"/>
          <p:nvPr>
            <p:ph idx="1" type="body"/>
          </p:nvPr>
        </p:nvSpPr>
        <p:spPr>
          <a:xfrm>
            <a:off x="838200" y="1582994"/>
            <a:ext cx="10515600" cy="5265300"/>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IN"/>
              <a:t>React.js as basic client side rendering framework</a:t>
            </a:r>
            <a:endParaRPr/>
          </a:p>
          <a:p>
            <a:pPr indent="-228600" lvl="0" marL="228600" rtl="0" algn="l">
              <a:lnSpc>
                <a:spcPct val="150000"/>
              </a:lnSpc>
              <a:spcBef>
                <a:spcPts val="1000"/>
              </a:spcBef>
              <a:spcAft>
                <a:spcPts val="0"/>
              </a:spcAft>
              <a:buClr>
                <a:schemeClr val="dk1"/>
              </a:buClr>
              <a:buSzPts val="2800"/>
              <a:buChar char="•"/>
            </a:pPr>
            <a:r>
              <a:rPr lang="en-IN"/>
              <a:t>Node.js to communicate between database and client.</a:t>
            </a:r>
            <a:endParaRPr/>
          </a:p>
          <a:p>
            <a:pPr indent="-228600" lvl="0" marL="228600" rtl="0" algn="l">
              <a:lnSpc>
                <a:spcPct val="150000"/>
              </a:lnSpc>
              <a:spcBef>
                <a:spcPts val="1000"/>
              </a:spcBef>
              <a:spcAft>
                <a:spcPts val="0"/>
              </a:spcAft>
              <a:buSzPts val="2800"/>
              <a:buChar char="•"/>
            </a:pPr>
            <a:r>
              <a:rPr lang="en-IN"/>
              <a:t>Postgresql for storing data.</a:t>
            </a:r>
            <a:endParaRPr/>
          </a:p>
          <a:p>
            <a:pPr indent="-228600" lvl="0" marL="228600" rtl="0" algn="l">
              <a:lnSpc>
                <a:spcPct val="150000"/>
              </a:lnSpc>
              <a:spcBef>
                <a:spcPts val="1000"/>
              </a:spcBef>
              <a:spcAft>
                <a:spcPts val="0"/>
              </a:spcAft>
              <a:buClr>
                <a:schemeClr val="dk1"/>
              </a:buClr>
              <a:buSzPts val="2800"/>
              <a:buChar char="•"/>
            </a:pPr>
            <a:r>
              <a:rPr lang="en-IN"/>
              <a:t>Heroku for hosting of Api.</a:t>
            </a:r>
            <a:endParaRPr/>
          </a:p>
          <a:p>
            <a:pPr indent="-228600" lvl="0" marL="228600" rtl="0" algn="l">
              <a:lnSpc>
                <a:spcPct val="150000"/>
              </a:lnSpc>
              <a:spcBef>
                <a:spcPts val="1000"/>
              </a:spcBef>
              <a:spcAft>
                <a:spcPts val="0"/>
              </a:spcAft>
              <a:buClr>
                <a:schemeClr val="dk1"/>
              </a:buClr>
              <a:buSzPts val="2800"/>
              <a:buChar char="•"/>
            </a:pPr>
            <a:r>
              <a:rPr lang="en-IN"/>
              <a:t>Firebase Hosting as Web Hosting.</a:t>
            </a:r>
            <a:endParaRPr/>
          </a:p>
          <a:p>
            <a:pPr indent="-228600" lvl="0" marL="228600" rtl="0" algn="l">
              <a:lnSpc>
                <a:spcPct val="150000"/>
              </a:lnSpc>
              <a:spcBef>
                <a:spcPts val="1000"/>
              </a:spcBef>
              <a:spcAft>
                <a:spcPts val="0"/>
              </a:spcAft>
              <a:buClr>
                <a:schemeClr val="dk1"/>
              </a:buClr>
              <a:buSzPts val="2800"/>
              <a:buChar char="•"/>
            </a:pPr>
            <a:r>
              <a:rPr lang="en-IN"/>
              <a:t>Github actions for </a:t>
            </a:r>
            <a:r>
              <a:rPr lang="en-IN"/>
              <a:t>Continuous</a:t>
            </a:r>
            <a:r>
              <a:rPr lang="en-IN"/>
              <a:t> </a:t>
            </a:r>
            <a:r>
              <a:rPr lang="en-IN"/>
              <a:t>Development</a:t>
            </a:r>
            <a:r>
              <a:rPr lang="en-IN"/>
              <a:t> and </a:t>
            </a:r>
            <a:r>
              <a:rPr lang="en-IN"/>
              <a:t>Continuous</a:t>
            </a:r>
            <a:r>
              <a:rPr lang="en-IN"/>
              <a:t> Integration.</a:t>
            </a:r>
            <a:endParaRPr/>
          </a:p>
          <a:p>
            <a:pPr indent="-50800" lvl="0" marL="228600" rtl="0" algn="l">
              <a:lnSpc>
                <a:spcPct val="150000"/>
              </a:lnSpc>
              <a:spcBef>
                <a:spcPts val="1000"/>
              </a:spcBef>
              <a:spcAft>
                <a:spcPts val="0"/>
              </a:spcAft>
              <a:buClr>
                <a:schemeClr val="dk1"/>
              </a:buClr>
              <a:buSzPts val="28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References</a:t>
            </a:r>
            <a:endParaRPr/>
          </a:p>
        </p:txBody>
      </p:sp>
      <p:sp>
        <p:nvSpPr>
          <p:cNvPr id="372" name="Google Shape;372;p6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177800" lvl="0" marL="228600" rtl="0" algn="l">
              <a:lnSpc>
                <a:spcPct val="150000"/>
              </a:lnSpc>
              <a:spcBef>
                <a:spcPts val="0"/>
              </a:spcBef>
              <a:spcAft>
                <a:spcPts val="0"/>
              </a:spcAft>
              <a:buClr>
                <a:schemeClr val="dk1"/>
              </a:buClr>
              <a:buSzPts val="2000"/>
              <a:buFont typeface="Nunito"/>
              <a:buChar char="•"/>
            </a:pPr>
            <a:r>
              <a:rPr lang="en-IN" sz="2200" u="sng">
                <a:solidFill>
                  <a:schemeClr val="hlink"/>
                </a:solidFill>
                <a:latin typeface="Nunito"/>
                <a:ea typeface="Nunito"/>
                <a:cs typeface="Nunito"/>
                <a:sym typeface="Nunito"/>
                <a:hlinkClick r:id="rId3"/>
              </a:rPr>
              <a:t>https://www.postgresqltutorial.com</a:t>
            </a:r>
            <a:endParaRPr sz="3900">
              <a:latin typeface="Nunito"/>
              <a:ea typeface="Nunito"/>
              <a:cs typeface="Nunito"/>
              <a:sym typeface="Nunito"/>
            </a:endParaRPr>
          </a:p>
          <a:p>
            <a:pPr indent="-190500" lvl="0" marL="228600" rtl="0" algn="l">
              <a:lnSpc>
                <a:spcPct val="150000"/>
              </a:lnSpc>
              <a:spcBef>
                <a:spcPts val="1000"/>
              </a:spcBef>
              <a:spcAft>
                <a:spcPts val="0"/>
              </a:spcAft>
              <a:buClr>
                <a:schemeClr val="dk1"/>
              </a:buClr>
              <a:buSzPts val="2200"/>
              <a:buFont typeface="Nunito"/>
              <a:buChar char="•"/>
            </a:pPr>
            <a:r>
              <a:rPr lang="en-IN" sz="2200" u="sng">
                <a:solidFill>
                  <a:schemeClr val="hlink"/>
                </a:solidFill>
                <a:latin typeface="Nunito"/>
                <a:ea typeface="Nunito"/>
                <a:cs typeface="Nunito"/>
                <a:sym typeface="Nunito"/>
                <a:hlinkClick r:id="rId4"/>
              </a:rPr>
              <a:t>https://reactjs.org/</a:t>
            </a:r>
            <a:endParaRPr sz="2200">
              <a:latin typeface="Nunito"/>
              <a:ea typeface="Nunito"/>
              <a:cs typeface="Nunito"/>
              <a:sym typeface="Nunito"/>
            </a:endParaRPr>
          </a:p>
          <a:p>
            <a:pPr indent="-190500" lvl="0" marL="228600" rtl="0" algn="l">
              <a:lnSpc>
                <a:spcPct val="150000"/>
              </a:lnSpc>
              <a:spcBef>
                <a:spcPts val="1000"/>
              </a:spcBef>
              <a:spcAft>
                <a:spcPts val="0"/>
              </a:spcAft>
              <a:buClr>
                <a:schemeClr val="dk1"/>
              </a:buClr>
              <a:buSzPts val="2200"/>
              <a:buFont typeface="Nunito"/>
              <a:buChar char="•"/>
            </a:pPr>
            <a:r>
              <a:rPr lang="en-IN" sz="2200" u="sng">
                <a:solidFill>
                  <a:schemeClr val="hlink"/>
                </a:solidFill>
                <a:latin typeface="Nunito"/>
                <a:ea typeface="Nunito"/>
                <a:cs typeface="Nunito"/>
                <a:sym typeface="Nunito"/>
                <a:hlinkClick r:id="rId5"/>
              </a:rPr>
              <a:t>https://material-ui.com</a:t>
            </a:r>
            <a:endParaRPr sz="2200">
              <a:latin typeface="Nunito"/>
              <a:ea typeface="Nunito"/>
              <a:cs typeface="Nunito"/>
              <a:sym typeface="Nunito"/>
            </a:endParaRPr>
          </a:p>
          <a:p>
            <a:pPr indent="-190500" lvl="0" marL="228600" rtl="0" algn="l">
              <a:lnSpc>
                <a:spcPct val="150000"/>
              </a:lnSpc>
              <a:spcBef>
                <a:spcPts val="1000"/>
              </a:spcBef>
              <a:spcAft>
                <a:spcPts val="0"/>
              </a:spcAft>
              <a:buClr>
                <a:schemeClr val="dk1"/>
              </a:buClr>
              <a:buSzPts val="2200"/>
              <a:buFont typeface="Nunito"/>
              <a:buChar char="•"/>
            </a:pPr>
            <a:r>
              <a:rPr lang="en-IN" sz="2200" u="sng">
                <a:solidFill>
                  <a:schemeClr val="hlink"/>
                </a:solidFill>
                <a:latin typeface="Nunito"/>
                <a:ea typeface="Nunito"/>
                <a:cs typeface="Nunito"/>
                <a:sym typeface="Nunito"/>
                <a:hlinkClick r:id="rId6"/>
              </a:rPr>
              <a:t>https://nodejs.org/en/docs/</a:t>
            </a:r>
            <a:endParaRPr sz="2200">
              <a:latin typeface="Nunito"/>
              <a:ea typeface="Nunito"/>
              <a:cs typeface="Nunito"/>
              <a:sym typeface="Nunito"/>
            </a:endParaRPr>
          </a:p>
          <a:p>
            <a:pPr indent="-190500" lvl="0" marL="228600" rtl="0" algn="l">
              <a:lnSpc>
                <a:spcPct val="150000"/>
              </a:lnSpc>
              <a:spcBef>
                <a:spcPts val="1000"/>
              </a:spcBef>
              <a:spcAft>
                <a:spcPts val="0"/>
              </a:spcAft>
              <a:buSzPts val="2200"/>
              <a:buFont typeface="Nunito"/>
              <a:buChar char="•"/>
            </a:pPr>
            <a:r>
              <a:rPr lang="en-IN" sz="2200" u="sng">
                <a:solidFill>
                  <a:schemeClr val="hlink"/>
                </a:solidFill>
                <a:latin typeface="Nunito"/>
                <a:ea typeface="Nunito"/>
                <a:cs typeface="Nunito"/>
                <a:sym typeface="Nunito"/>
                <a:hlinkClick r:id="rId7"/>
              </a:rPr>
              <a:t>https://stackoverflow.com/</a:t>
            </a:r>
            <a:endParaRPr sz="2200">
              <a:latin typeface="Nunito"/>
              <a:ea typeface="Nunito"/>
              <a:cs typeface="Nunito"/>
              <a:sym typeface="Nunito"/>
            </a:endParaRPr>
          </a:p>
          <a:p>
            <a:pPr indent="-50800" lvl="0" marL="228600" rtl="0" algn="l">
              <a:lnSpc>
                <a:spcPct val="15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63"/>
          <p:cNvSpPr txBox="1"/>
          <p:nvPr>
            <p:ph type="title"/>
          </p:nvPr>
        </p:nvSpPr>
        <p:spPr>
          <a:xfrm>
            <a:off x="3819832" y="1709738"/>
            <a:ext cx="5220929" cy="212484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600"/>
              <a:buFont typeface="Calibri"/>
              <a:buNone/>
            </a:pPr>
            <a:r>
              <a:rPr lang="en-IN" sz="6600"/>
              <a:t>Thank You</a:t>
            </a:r>
            <a:endParaRPr sz="6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React</a:t>
            </a:r>
            <a:endParaRPr/>
          </a:p>
        </p:txBody>
      </p:sp>
      <p:sp>
        <p:nvSpPr>
          <p:cNvPr id="115" name="Google Shape;115;p18"/>
          <p:cNvSpPr txBox="1"/>
          <p:nvPr>
            <p:ph idx="1" type="body"/>
          </p:nvPr>
        </p:nvSpPr>
        <p:spPr>
          <a:xfrm>
            <a:off x="838200" y="1597742"/>
            <a:ext cx="10515600" cy="4731600"/>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IN"/>
              <a:t>React also know as (React.js) is an open source Javascript library for building user interfaces.</a:t>
            </a:r>
            <a:endParaRPr/>
          </a:p>
          <a:p>
            <a:pPr indent="-228600" lvl="0" marL="228600" rtl="0" algn="l">
              <a:lnSpc>
                <a:spcPct val="150000"/>
              </a:lnSpc>
              <a:spcBef>
                <a:spcPts val="1000"/>
              </a:spcBef>
              <a:spcAft>
                <a:spcPts val="0"/>
              </a:spcAft>
              <a:buClr>
                <a:schemeClr val="dk1"/>
              </a:buClr>
              <a:buSzPts val="2800"/>
              <a:buChar char="•"/>
            </a:pPr>
            <a:r>
              <a:rPr lang="en-IN"/>
              <a:t> It is maintained and developed by Facebook  and a community of individual developers and </a:t>
            </a:r>
            <a:r>
              <a:rPr lang="en-IN"/>
              <a:t>companies</a:t>
            </a:r>
            <a:r>
              <a:rPr lang="en-IN"/>
              <a:t>.</a:t>
            </a:r>
            <a:endParaRPr/>
          </a:p>
          <a:p>
            <a:pPr indent="-228600" lvl="0" marL="228600" rtl="0" algn="l">
              <a:lnSpc>
                <a:spcPct val="150000"/>
              </a:lnSpc>
              <a:spcBef>
                <a:spcPts val="1000"/>
              </a:spcBef>
              <a:spcAft>
                <a:spcPts val="0"/>
              </a:spcAft>
              <a:buSzPts val="2800"/>
              <a:buChar char="•"/>
            </a:pPr>
            <a:r>
              <a:rPr lang="en-IN"/>
              <a:t>React can be used as a base for a single page application</a:t>
            </a:r>
            <a:r>
              <a:rPr lang="en-IN"/>
              <a:t>. It is only concerned with rendering data to virtual DOM.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Node.js</a:t>
            </a:r>
            <a:endParaRPr/>
          </a:p>
        </p:txBody>
      </p:sp>
      <p:sp>
        <p:nvSpPr>
          <p:cNvPr id="121" name="Google Shape;121;p19"/>
          <p:cNvSpPr txBox="1"/>
          <p:nvPr>
            <p:ph idx="1" type="body"/>
          </p:nvPr>
        </p:nvSpPr>
        <p:spPr>
          <a:xfrm>
            <a:off x="838200" y="1597742"/>
            <a:ext cx="10515600" cy="4731600"/>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rgbClr val="000000"/>
              </a:buClr>
              <a:buSzPts val="2800"/>
              <a:buChar char="•"/>
            </a:pPr>
            <a:r>
              <a:rPr lang="en-IN" sz="2850">
                <a:solidFill>
                  <a:srgbClr val="000000"/>
                </a:solidFill>
                <a:highlight>
                  <a:srgbClr val="FFFFFF"/>
                </a:highlight>
              </a:rPr>
              <a:t>Node.js (Node) is an open source development platform for executing JavaScript code server-side</a:t>
            </a:r>
            <a:r>
              <a:rPr lang="en-IN">
                <a:solidFill>
                  <a:srgbClr val="000000"/>
                </a:solidFill>
              </a:rPr>
              <a:t>.</a:t>
            </a:r>
            <a:endParaRPr>
              <a:solidFill>
                <a:srgbClr val="000000"/>
              </a:solidFill>
            </a:endParaRPr>
          </a:p>
          <a:p>
            <a:pPr indent="-228600" lvl="0" marL="228600" rtl="0" algn="l">
              <a:lnSpc>
                <a:spcPct val="150000"/>
              </a:lnSpc>
              <a:spcBef>
                <a:spcPts val="1000"/>
              </a:spcBef>
              <a:spcAft>
                <a:spcPts val="0"/>
              </a:spcAft>
              <a:buClr>
                <a:srgbClr val="000000"/>
              </a:buClr>
              <a:buSzPts val="2800"/>
              <a:buChar char="•"/>
            </a:pPr>
            <a:r>
              <a:rPr lang="en-IN">
                <a:solidFill>
                  <a:srgbClr val="000000"/>
                </a:solidFill>
              </a:rPr>
              <a:t> </a:t>
            </a:r>
            <a:r>
              <a:rPr lang="en-IN">
                <a:solidFill>
                  <a:srgbClr val="000000"/>
                </a:solidFill>
                <a:highlight>
                  <a:srgbClr val="FFFFFF"/>
                </a:highlight>
              </a:rPr>
              <a:t>Node is useful for developing applications that require a persistent connection from the browser to the server and is often used for real-time applications such as chat, news feeds and web push notifications.</a:t>
            </a:r>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Postgresql</a:t>
            </a:r>
            <a:endParaRPr/>
          </a:p>
        </p:txBody>
      </p:sp>
      <p:sp>
        <p:nvSpPr>
          <p:cNvPr id="127" name="Google Shape;127;p20"/>
          <p:cNvSpPr txBox="1"/>
          <p:nvPr>
            <p:ph idx="1" type="body"/>
          </p:nvPr>
        </p:nvSpPr>
        <p:spPr>
          <a:xfrm>
            <a:off x="838200" y="1597742"/>
            <a:ext cx="10515600" cy="4731600"/>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Clr>
                <a:schemeClr val="dk1"/>
              </a:buClr>
              <a:buSzPts val="2800"/>
              <a:buChar char="•"/>
            </a:pPr>
            <a:r>
              <a:rPr lang="en-IN"/>
              <a:t>PostgreSQL is a general purpose and object-relational database management system, the most advanced open source database system. It is a sql based language.</a:t>
            </a:r>
            <a:endParaRPr/>
          </a:p>
          <a:p>
            <a:pPr indent="-228600" lvl="0" marL="228600" rtl="0" algn="l">
              <a:lnSpc>
                <a:spcPct val="150000"/>
              </a:lnSpc>
              <a:spcBef>
                <a:spcPts val="1000"/>
              </a:spcBef>
              <a:spcAft>
                <a:spcPts val="0"/>
              </a:spcAft>
              <a:buClr>
                <a:schemeClr val="dk1"/>
              </a:buClr>
              <a:buSzPts val="2800"/>
              <a:buChar char="•"/>
            </a:pPr>
            <a:r>
              <a:rPr lang="en-IN"/>
              <a:t> It is aimed to store, manipulate, and query data stored in relational databases. We used such queries to insert the user and message data into the database and extract it show on client side of the website.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Node modules used</a:t>
            </a:r>
            <a:endParaRPr/>
          </a:p>
        </p:txBody>
      </p:sp>
      <p:sp>
        <p:nvSpPr>
          <p:cNvPr id="133" name="Google Shape;133;p21"/>
          <p:cNvSpPr txBox="1"/>
          <p:nvPr>
            <p:ph idx="1" type="body"/>
          </p:nvPr>
        </p:nvSpPr>
        <p:spPr>
          <a:xfrm>
            <a:off x="838200" y="1825624"/>
            <a:ext cx="10515600" cy="4697095"/>
          </a:xfrm>
          <a:prstGeom prst="rect">
            <a:avLst/>
          </a:prstGeom>
          <a:noFill/>
          <a:ln>
            <a:noFill/>
          </a:ln>
        </p:spPr>
        <p:txBody>
          <a:bodyPr anchorCtr="0" anchor="t" bIns="45700" lIns="91425" spcFirstLastPara="1" rIns="91425" wrap="square" tIns="45700">
            <a:noAutofit/>
          </a:bodyPr>
          <a:lstStyle/>
          <a:p>
            <a:pPr indent="-241934" lvl="0" marL="228600" rtl="0" algn="l">
              <a:lnSpc>
                <a:spcPct val="90000"/>
              </a:lnSpc>
              <a:spcBef>
                <a:spcPts val="0"/>
              </a:spcBef>
              <a:spcAft>
                <a:spcPts val="0"/>
              </a:spcAft>
              <a:buClr>
                <a:schemeClr val="dk1"/>
              </a:buClr>
              <a:buSzPts val="2800"/>
              <a:buChar char="•"/>
            </a:pPr>
            <a:r>
              <a:rPr lang="en-IN"/>
              <a:t>Pg - It is used for connecting the website with postgresql database.</a:t>
            </a:r>
            <a:endParaRPr/>
          </a:p>
          <a:p>
            <a:pPr indent="-241934" lvl="0" marL="228600" rtl="0" algn="l">
              <a:lnSpc>
                <a:spcPct val="90000"/>
              </a:lnSpc>
              <a:spcBef>
                <a:spcPts val="1000"/>
              </a:spcBef>
              <a:spcAft>
                <a:spcPts val="0"/>
              </a:spcAft>
              <a:buClr>
                <a:schemeClr val="dk1"/>
              </a:buClr>
              <a:buSzPts val="2800"/>
              <a:buChar char="•"/>
            </a:pPr>
            <a:r>
              <a:rPr lang="en-IN"/>
              <a:t>Express- It is used for routing.</a:t>
            </a:r>
            <a:endParaRPr/>
          </a:p>
          <a:p>
            <a:pPr indent="-241934" lvl="0" marL="228600" rtl="0" algn="l">
              <a:lnSpc>
                <a:spcPct val="90000"/>
              </a:lnSpc>
              <a:spcBef>
                <a:spcPts val="1000"/>
              </a:spcBef>
              <a:spcAft>
                <a:spcPts val="0"/>
              </a:spcAft>
              <a:buClr>
                <a:schemeClr val="dk1"/>
              </a:buClr>
              <a:buSzPts val="2800"/>
              <a:buChar char="•"/>
            </a:pPr>
            <a:r>
              <a:rPr lang="en-IN"/>
              <a:t>Body-parser - It acts as a middleware for getting contents from frontend</a:t>
            </a:r>
            <a:endParaRPr/>
          </a:p>
          <a:p>
            <a:pPr indent="-241934" lvl="0" marL="228600" rtl="0" algn="l">
              <a:lnSpc>
                <a:spcPct val="90000"/>
              </a:lnSpc>
              <a:spcBef>
                <a:spcPts val="1000"/>
              </a:spcBef>
              <a:spcAft>
                <a:spcPts val="0"/>
              </a:spcAft>
              <a:buClr>
                <a:schemeClr val="dk1"/>
              </a:buClr>
              <a:buSzPts val="2800"/>
              <a:buChar char="•"/>
            </a:pPr>
            <a:r>
              <a:rPr lang="en-IN"/>
              <a:t>Bcrypt – It is used to encrypt and check passwords .</a:t>
            </a:r>
            <a:endParaRPr/>
          </a:p>
          <a:p>
            <a:pPr indent="-241934" lvl="0" marL="228600" rtl="0" algn="l">
              <a:lnSpc>
                <a:spcPct val="90000"/>
              </a:lnSpc>
              <a:spcBef>
                <a:spcPts val="1000"/>
              </a:spcBef>
              <a:spcAft>
                <a:spcPts val="0"/>
              </a:spcAft>
              <a:buClr>
                <a:schemeClr val="dk1"/>
              </a:buClr>
              <a:buSzPts val="2800"/>
              <a:buChar char="•"/>
            </a:pPr>
            <a:r>
              <a:rPr lang="en-IN"/>
              <a:t>jsonwebtoken</a:t>
            </a:r>
            <a:r>
              <a:rPr lang="en-IN"/>
              <a:t> – It is used for creating and verify Json Web Tokens.</a:t>
            </a:r>
            <a:endParaRPr/>
          </a:p>
          <a:p>
            <a:pPr indent="-241934" lvl="0" marL="228600" rtl="0" algn="l">
              <a:spcBef>
                <a:spcPts val="1000"/>
              </a:spcBef>
              <a:spcAft>
                <a:spcPts val="0"/>
              </a:spcAft>
              <a:buSzPts val="2800"/>
              <a:buChar char="•"/>
            </a:pPr>
            <a:r>
              <a:rPr lang="en-IN"/>
              <a:t>cors</a:t>
            </a:r>
            <a:r>
              <a:rPr lang="en-IN"/>
              <a:t> – To allow request to the servers from a specific url.</a:t>
            </a:r>
            <a:endParaRPr/>
          </a:p>
          <a:p>
            <a:pPr indent="-292100" lvl="0" marL="228600" rtl="0" algn="l">
              <a:spcBef>
                <a:spcPts val="1000"/>
              </a:spcBef>
              <a:spcAft>
                <a:spcPts val="0"/>
              </a:spcAft>
              <a:buSzPts val="2800"/>
              <a:buChar char="•"/>
            </a:pPr>
            <a:r>
              <a:rPr lang="en-IN"/>
              <a:t>dotenv – To encrypt the server details and passwords.</a:t>
            </a:r>
            <a:endParaRPr/>
          </a:p>
          <a:p>
            <a:pPr indent="-292100" lvl="0" marL="228600" rtl="0" algn="l">
              <a:spcBef>
                <a:spcPts val="1000"/>
              </a:spcBef>
              <a:spcAft>
                <a:spcPts val="0"/>
              </a:spcAft>
              <a:buSzPts val="2800"/>
              <a:buChar char="•"/>
            </a:pPr>
            <a:r>
              <a:rPr lang="en-IN"/>
              <a:t>razorpay - To integrate payment gateway in our website.</a:t>
            </a:r>
            <a:endParaRPr/>
          </a:p>
          <a:p>
            <a:pPr indent="-64135" lvl="0" marL="228600" rtl="0" algn="l">
              <a:lnSpc>
                <a:spcPct val="90000"/>
              </a:lnSpc>
              <a:spcBef>
                <a:spcPts val="1000"/>
              </a:spcBef>
              <a:spcAft>
                <a:spcPts val="0"/>
              </a:spcAft>
              <a:buClr>
                <a:schemeClr val="dk1"/>
              </a:buClr>
              <a:buSzPts val="259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